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9" r:id="rId2"/>
    <p:sldId id="261" r:id="rId3"/>
    <p:sldId id="262" r:id="rId4"/>
    <p:sldId id="263" r:id="rId5"/>
    <p:sldId id="265" r:id="rId6"/>
    <p:sldId id="266" r:id="rId7"/>
    <p:sldId id="267" r:id="rId8"/>
    <p:sldId id="268" r:id="rId9"/>
    <p:sldId id="269" r:id="rId10"/>
    <p:sldId id="272" r:id="rId11"/>
    <p:sldId id="273" r:id="rId12"/>
    <p:sldId id="271" r:id="rId13"/>
  </p:sldIdLst>
  <p:sldSz cx="12188825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3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864">
          <p15:clr>
            <a:srgbClr val="A4A3A4"/>
          </p15:clr>
        </p15:guide>
        <p15:guide id="8" orient="horz" pos="528">
          <p15:clr>
            <a:srgbClr val="A4A3A4"/>
          </p15:clr>
        </p15:guide>
        <p15:guide id="9" orient="horz" pos="2784">
          <p15:clr>
            <a:srgbClr val="A4A3A4"/>
          </p15:clr>
        </p15:guide>
        <p15:guide id="10" pos="3839">
          <p15:clr>
            <a:srgbClr val="A4A3A4"/>
          </p15:clr>
        </p15:guide>
        <p15:guide id="11" pos="959">
          <p15:clr>
            <a:srgbClr val="A4A3A4"/>
          </p15:clr>
        </p15:guide>
        <p15:guide id="12" pos="7007">
          <p15:clr>
            <a:srgbClr val="A4A3A4"/>
          </p15:clr>
        </p15:guide>
        <p15:guide id="13" pos="6719">
          <p15:clr>
            <a:srgbClr val="A4A3A4"/>
          </p15:clr>
        </p15:guide>
        <p15:guide id="14" pos="6143">
          <p15:clr>
            <a:srgbClr val="A4A3A4"/>
          </p15:clr>
        </p15:guide>
        <p15:guide id="15" pos="3983">
          <p15:clr>
            <a:srgbClr val="A4A3A4"/>
          </p15:clr>
        </p15:guide>
        <p15:guide id="16" pos="527">
          <p15:clr>
            <a:srgbClr val="A4A3A4"/>
          </p15:clr>
        </p15:guide>
        <p15:guide id="17" pos="71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akovos" initials="I" lastIdx="1" clrIdx="0">
    <p:extLst>
      <p:ext uri="{19B8F6BF-5375-455C-9EA6-DF929625EA0E}">
        <p15:presenceInfo xmlns:p15="http://schemas.microsoft.com/office/powerpoint/2012/main" userId="Iakovo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19" d="100"/>
          <a:sy n="119" d="100"/>
        </p:scale>
        <p:origin x="114" y="162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39"/>
        <p:guide pos="959"/>
        <p:guide pos="7007"/>
        <p:guide pos="6719"/>
        <p:guide pos="6143"/>
        <p:guide pos="3983"/>
        <p:guide pos="527"/>
        <p:guide pos="715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1680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A8D02-4E65-4CCD-8312-4AB164C6C77D}" type="datetimeFigureOut">
              <a:rPr lang="en-US"/>
              <a:t>10/23/2020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19DBA-4540-49B3-8FA9-6259387ECF9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755D9-D361-47B8-9652-3B4EA9776CE5}" type="datetimeFigureOut">
              <a:rPr lang="en-US"/>
              <a:t>10/23/2020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36274-F2B9-4C45-BBB4-0EDF4CD651A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41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371600"/>
            <a:ext cx="9144000" cy="3505200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953000"/>
            <a:ext cx="8229600" cy="10668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0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1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2012" y="533400"/>
            <a:ext cx="1371600" cy="55927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1" y="533400"/>
            <a:ext cx="8077201" cy="5592764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4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2"/>
              </a:buClr>
              <a:defRPr/>
            </a:lvl2pPr>
            <a:lvl5pPr>
              <a:defRPr/>
            </a:lvl5pPr>
            <a:lvl6pPr>
              <a:buClr>
                <a:schemeClr val="accent2"/>
              </a:buClr>
              <a:defRPr baseline="0"/>
            </a:lvl6pPr>
            <a:lvl7pPr>
              <a:buClr>
                <a:schemeClr val="accent2"/>
              </a:buClr>
              <a:defRPr baseline="0"/>
            </a:lvl7pPr>
            <a:lvl8pPr>
              <a:buClr>
                <a:schemeClr val="accent2"/>
              </a:buClr>
              <a:defRPr baseline="0"/>
            </a:lvl8pPr>
            <a:lvl9pPr>
              <a:buClr>
                <a:schemeClr val="accent2"/>
              </a:buCl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3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514601"/>
            <a:ext cx="9144000" cy="2819400"/>
          </a:xfrm>
        </p:spPr>
        <p:txBody>
          <a:bodyPr anchor="b">
            <a:noAutofit/>
          </a:bodyPr>
          <a:lstStyle>
            <a:lvl1pPr algn="l">
              <a:defRPr sz="66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990600"/>
            <a:ext cx="8229600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5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4" y="1828800"/>
            <a:ext cx="4645152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5412" y="1828800"/>
            <a:ext cx="4648201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5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828800"/>
            <a:ext cx="46451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4" y="2667000"/>
            <a:ext cx="4645152" cy="33528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78462" y="1828800"/>
            <a:ext cx="46451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78462" y="2667000"/>
            <a:ext cx="4645152" cy="33528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2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6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5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2590800"/>
            <a:ext cx="3276599" cy="192405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012" y="838200"/>
            <a:ext cx="6172201" cy="5181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3" y="4648200"/>
            <a:ext cx="3276599" cy="13716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4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2590800"/>
            <a:ext cx="3276599" cy="192405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5103812" y="457200"/>
            <a:ext cx="6629400" cy="594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484812" y="836610"/>
            <a:ext cx="5867401" cy="5183190"/>
          </a:xfrm>
          <a:solidFill>
            <a:schemeClr val="bg2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3" y="4648200"/>
            <a:ext cx="3276599" cy="13716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385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-1" y="0"/>
            <a:ext cx="12188825" cy="6858000"/>
            <a:chOff x="-1" y="0"/>
            <a:chExt cx="12188825" cy="6858000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164514" y="6705600"/>
              <a:ext cx="8024310" cy="152400"/>
            </a:xfrm>
            <a:prstGeom prst="rect">
              <a:avLst/>
            </a:prstGeom>
            <a:gradFill rotWithShape="0">
              <a:gsLst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1680956" y="1981200"/>
              <a:ext cx="507868" cy="4267200"/>
            </a:xfrm>
            <a:prstGeom prst="rect">
              <a:avLst/>
            </a:prstGeom>
            <a:gradFill rotWithShape="0">
              <a:gsLst>
                <a:gs pos="0">
                  <a:schemeClr val="tx2">
                    <a:lumMod val="20000"/>
                    <a:lumOff val="8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-1" y="5257800"/>
              <a:ext cx="609441" cy="152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-1" y="5410200"/>
              <a:ext cx="609441" cy="1447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11680956" y="0"/>
              <a:ext cx="507868" cy="1981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7618015" y="0"/>
              <a:ext cx="4062942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3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609440" y="304800"/>
              <a:ext cx="711015" cy="762000"/>
            </a:xfrm>
            <a:prstGeom prst="rect">
              <a:avLst/>
            </a:prstGeom>
            <a:solidFill>
              <a:schemeClr val="bg2">
                <a:lumMod val="50000"/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-1" y="1066800"/>
              <a:ext cx="609441" cy="4191000"/>
            </a:xfrm>
            <a:prstGeom prst="rect">
              <a:avLst/>
            </a:prstGeom>
            <a:gradFill rotWithShape="0">
              <a:gsLst>
                <a:gs pos="0">
                  <a:schemeClr val="bg2">
                    <a:lumMod val="50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-1" y="304800"/>
              <a:ext cx="609441" cy="76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-1" y="0"/>
              <a:ext cx="1320456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1320455" y="0"/>
              <a:ext cx="629756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609440" y="304800"/>
              <a:ext cx="0" cy="6553200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609440" y="6705600"/>
              <a:ext cx="11579384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11680956" y="0"/>
              <a:ext cx="0" cy="670560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-1" y="304800"/>
              <a:ext cx="12188825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H="1">
              <a:off x="7618015" y="457200"/>
              <a:ext cx="4570809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7618015" y="0"/>
              <a:ext cx="0" cy="4572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11680956" y="1981200"/>
              <a:ext cx="5078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1320455" y="0"/>
              <a:ext cx="0" cy="10668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 flipH="1">
              <a:off x="-1" y="1066800"/>
              <a:ext cx="1320456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 flipH="1">
              <a:off x="-1" y="5257800"/>
              <a:ext cx="609441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 flipH="1">
              <a:off x="-1" y="5410200"/>
              <a:ext cx="609441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828800"/>
            <a:ext cx="96012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7950" y="6172200"/>
            <a:ext cx="6862462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09012" y="6172200"/>
            <a:ext cx="1320059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83829175-527E-46A3-863C-1BB1F163B84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33012" y="6172200"/>
            <a:ext cx="9906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800"/>
        </a:spcBef>
        <a:buClr>
          <a:schemeClr val="accent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41363" indent="-17145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67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080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44752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82496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57984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sz="4000" b="1" i="1" dirty="0"/>
              <a:t>Προστασία κύριας κατοικίας και το νέο πλαίσιο πτώχευσης μη εμπόρων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l-GR" sz="3600" b="1" dirty="0" smtClean="0"/>
              <a:t/>
            </a:r>
            <a:br>
              <a:rPr lang="el-GR" sz="3600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l-GR" sz="3600" b="1" dirty="0" smtClean="0"/>
              <a:t>Ιάκωβος Ε. Βενιέρης, </a:t>
            </a:r>
            <a:br>
              <a:rPr lang="el-GR" sz="3600" b="1" dirty="0" smtClean="0"/>
            </a:br>
            <a:r>
              <a:rPr lang="el-GR" sz="3600" b="1" dirty="0" err="1" smtClean="0"/>
              <a:t>Επίκ</a:t>
            </a:r>
            <a:r>
              <a:rPr lang="el-GR" sz="3600" b="1" dirty="0" smtClean="0"/>
              <a:t>. Καθηγητής ΕΚΠΑ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6726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Απορίες ομιλούντος (θα της λύσουν οι ΚΥΑ;;)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Ο Φορέας συμβάλλεται με Δημόσια Σύμβαση ή Ιδιωτική με το </a:t>
            </a:r>
            <a:r>
              <a:rPr lang="el-GR" dirty="0" smtClean="0"/>
              <a:t>Δημόσιο</a:t>
            </a:r>
            <a:r>
              <a:rPr lang="el-GR" dirty="0"/>
              <a:t> </a:t>
            </a:r>
            <a:r>
              <a:rPr lang="el-GR" dirty="0" smtClean="0"/>
              <a:t>συνεπώς θα έχει παραχώρηση εξουσιών ή όχι;</a:t>
            </a:r>
          </a:p>
          <a:p>
            <a:r>
              <a:rPr lang="el-GR" dirty="0" smtClean="0"/>
              <a:t>Μπορεί να υποκατασταθεί ο Φορέας συνεπεία μεταβίβασης αυτού του ακινήτου ή ομαδικώς ακινήτων;</a:t>
            </a:r>
            <a:endParaRPr lang="el-GR" dirty="0" smtClean="0"/>
          </a:p>
          <a:p>
            <a:r>
              <a:rPr lang="el-GR" dirty="0" smtClean="0"/>
              <a:t>Ποιος πιστοποιεί τον ευάλωτο οφειλέτη</a:t>
            </a:r>
            <a:r>
              <a:rPr lang="el-GR" dirty="0" smtClean="0"/>
              <a:t>;; Και πώς; </a:t>
            </a:r>
            <a:endParaRPr lang="el-GR" dirty="0" smtClean="0"/>
          </a:p>
          <a:p>
            <a:r>
              <a:rPr lang="el-GR" dirty="0" smtClean="0"/>
              <a:t>Είναι δεσμευτικό το αίτημα για διάσωση της κυρίας κατοικίας </a:t>
            </a:r>
            <a:r>
              <a:rPr lang="el-GR" dirty="0" smtClean="0"/>
              <a:t>;; Μέχρι πότε ολοκληρώνεται η μεταβίβαση σε Φορέα;</a:t>
            </a:r>
            <a:endParaRPr lang="el-GR" dirty="0" smtClean="0"/>
          </a:p>
          <a:p>
            <a:r>
              <a:rPr lang="el-GR" dirty="0" smtClean="0"/>
              <a:t>Μπορεί κάποιος με ασφαλιστικά να το αποτρέψει; (π.χ</a:t>
            </a:r>
            <a:r>
              <a:rPr lang="el-GR" dirty="0" smtClean="0"/>
              <a:t>. να επικαλεστεί </a:t>
            </a:r>
            <a:r>
              <a:rPr lang="el-GR" dirty="0" smtClean="0"/>
              <a:t>πλαστογραφία </a:t>
            </a:r>
            <a:r>
              <a:rPr lang="el-GR" dirty="0" smtClean="0"/>
              <a:t>υπογραφής συγκύριου και μη σύμπραξη αυτού;)</a:t>
            </a:r>
          </a:p>
          <a:p>
            <a:r>
              <a:rPr lang="el-GR" dirty="0" smtClean="0"/>
              <a:t>Μπορεί να προσβληθεί με διεκδικητική αγωγή ή άλλο ένδικο βοήθημα η απόκτηση των δικαιωμάτων από τρίτον που θίγεται;; (π.χ. παραληφθείς συγκύριος ή δικαιούχος δουλείας;;)</a:t>
            </a:r>
            <a:endParaRPr lang="el-GR" dirty="0" smtClean="0"/>
          </a:p>
          <a:p>
            <a:r>
              <a:rPr lang="el-GR" dirty="0" smtClean="0"/>
              <a:t>Το αποκτά ο Φορέας με </a:t>
            </a:r>
            <a:r>
              <a:rPr lang="el-GR" dirty="0" err="1" smtClean="0"/>
              <a:t>άρ</a:t>
            </a:r>
            <a:r>
              <a:rPr lang="el-GR" dirty="0" smtClean="0"/>
              <a:t>. 1005 </a:t>
            </a:r>
            <a:r>
              <a:rPr lang="el-GR" dirty="0" err="1" smtClean="0"/>
              <a:t>ΚΠοΔ</a:t>
            </a:r>
            <a:r>
              <a:rPr lang="el-GR" dirty="0" smtClean="0"/>
              <a:t> καθαρό από βάρη-κατασχέσεις;</a:t>
            </a:r>
          </a:p>
          <a:p>
            <a:r>
              <a:rPr lang="el-GR" dirty="0" smtClean="0"/>
              <a:t>Είναι δεσμευτικό το αίτημα της επαναγοράς;; </a:t>
            </a:r>
            <a:r>
              <a:rPr lang="el-GR" dirty="0" smtClean="0"/>
              <a:t>Ή μπορεί να το αρνηθεί ο Φορέας;</a:t>
            </a:r>
            <a:endParaRPr lang="el-GR" dirty="0" smtClean="0"/>
          </a:p>
          <a:p>
            <a:r>
              <a:rPr lang="el-GR" dirty="0" smtClean="0"/>
              <a:t>Μέχρι πότε </a:t>
            </a:r>
            <a:r>
              <a:rPr lang="el-GR" dirty="0" smtClean="0"/>
              <a:t>υποχρεούται να κάνει </a:t>
            </a:r>
            <a:r>
              <a:rPr lang="el-GR" dirty="0" smtClean="0"/>
              <a:t>αποδοχή του αιτήματος και </a:t>
            </a:r>
            <a:r>
              <a:rPr lang="el-GR" dirty="0" err="1" smtClean="0"/>
              <a:t>επαναμεταβίβαση</a:t>
            </a:r>
            <a:r>
              <a:rPr lang="el-GR" dirty="0" smtClean="0"/>
              <a:t>;;</a:t>
            </a:r>
            <a:endParaRPr lang="el-GR" dirty="0" smtClean="0"/>
          </a:p>
          <a:p>
            <a:r>
              <a:rPr lang="el-GR" dirty="0" smtClean="0"/>
              <a:t>Μπορεί το ακίνητο στην ιδιοκτησία του Φορέα να </a:t>
            </a:r>
            <a:r>
              <a:rPr lang="el-GR" dirty="0" smtClean="0"/>
              <a:t>κατασχεθεί-επιβαρυνθεί (αν π.χ. οφείλει χρήματα σε τρίτον ο Φορέας; Αν ναι πώς προστατεύεται ο οφειλέτης που καταβάλλει τόσο καιρό και μετά γίνεται το βάρος υπέρ τρίτου;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037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735360"/>
          </a:xfrm>
        </p:spPr>
        <p:txBody>
          <a:bodyPr>
            <a:normAutofit/>
          </a:bodyPr>
          <a:lstStyle/>
          <a:p>
            <a:r>
              <a:rPr lang="el-GR" sz="2800" b="1" u="sng" dirty="0" smtClean="0"/>
              <a:t>Τινά περί απαλλαγής + διάσωση κύριας κατοικίας</a:t>
            </a:r>
            <a:endParaRPr lang="el-GR" sz="2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414" y="1371600"/>
            <a:ext cx="9601200" cy="464820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Είναι η εντελώς ανεξάρτητη η απαλλαγή από τα χρέη σε σύγκριση με τη </a:t>
            </a:r>
            <a:r>
              <a:rPr lang="el-GR" dirty="0" smtClean="0"/>
              <a:t>διάσωση της κύριας κατοικίας (όπως </a:t>
            </a:r>
            <a:r>
              <a:rPr lang="el-GR" dirty="0" smtClean="0"/>
              <a:t>ν.3869 άρθρο 11 περί απαλλαγής και άρθρο 9 περί διάσωσης κύριας κατοικίας με καταβολές πολλά έτη μετά την απαλλαγή)</a:t>
            </a:r>
            <a:endParaRPr lang="el-GR" dirty="0" smtClean="0"/>
          </a:p>
          <a:p>
            <a:r>
              <a:rPr lang="el-GR" dirty="0" smtClean="0"/>
              <a:t>Εισάγεται μέχρι την απαλλαγή μία περίοδος «δοκιμασίας </a:t>
            </a:r>
            <a:r>
              <a:rPr lang="el-GR" dirty="0" smtClean="0"/>
              <a:t>του </a:t>
            </a:r>
            <a:r>
              <a:rPr lang="el-GR" dirty="0" smtClean="0"/>
              <a:t>οφειλέτη» </a:t>
            </a:r>
            <a:r>
              <a:rPr lang="el-GR" dirty="0" smtClean="0"/>
              <a:t>όπως και στο εξωτερικό</a:t>
            </a:r>
            <a:r>
              <a:rPr lang="en-US" dirty="0" smtClean="0"/>
              <a:t> (H</a:t>
            </a:r>
            <a:r>
              <a:rPr lang="el-GR" dirty="0" smtClean="0"/>
              <a:t>ΠΑ 3-5 έτη, Γαλλία 2, Γερμανία 6, Αγγλία 1)</a:t>
            </a:r>
          </a:p>
          <a:p>
            <a:r>
              <a:rPr lang="el-GR" dirty="0" smtClean="0"/>
              <a:t>Προβλεπόταν τόσο στον παλαιό ΠτωχΚ όσο και στον Ν. 3869/2010 (3 έως 5 έτη)</a:t>
            </a:r>
          </a:p>
          <a:p>
            <a:r>
              <a:rPr lang="el-GR" dirty="0" smtClean="0"/>
              <a:t>Τώρα είναι τ</a:t>
            </a:r>
            <a:r>
              <a:rPr lang="el-GR" dirty="0" smtClean="0"/>
              <a:t>ρία </a:t>
            </a:r>
            <a:r>
              <a:rPr lang="el-GR" dirty="0" smtClean="0"/>
              <a:t>έτη </a:t>
            </a:r>
            <a:r>
              <a:rPr lang="el-GR" dirty="0" smtClean="0"/>
              <a:t>δοκιμασίας, εκτός </a:t>
            </a:r>
            <a:r>
              <a:rPr lang="el-GR" dirty="0" smtClean="0"/>
              <a:t>ΑΝ </a:t>
            </a:r>
            <a:r>
              <a:rPr lang="el-GR" dirty="0" smtClean="0"/>
              <a:t>αξιώνεται η διάσωση της κύριας κατοικίας και υπάρχει </a:t>
            </a:r>
            <a:r>
              <a:rPr lang="el-GR" dirty="0" smtClean="0"/>
              <a:t>ικανοποίηση των πιστωτών με τη διαδικασία αυτή, τότε μόνο </a:t>
            </a:r>
            <a:r>
              <a:rPr lang="el-GR" dirty="0" smtClean="0"/>
              <a:t>ένα έτος</a:t>
            </a:r>
          </a:p>
          <a:p>
            <a:r>
              <a:rPr lang="el-GR" dirty="0" smtClean="0"/>
              <a:t>Η δοκιμασία </a:t>
            </a:r>
            <a:r>
              <a:rPr lang="el-GR" dirty="0" smtClean="0"/>
              <a:t>οφειλέτη </a:t>
            </a:r>
            <a:r>
              <a:rPr lang="el-GR" dirty="0" smtClean="0"/>
              <a:t>οφείλεται και στην ανάγκη αποτροπής του </a:t>
            </a:r>
            <a:r>
              <a:rPr lang="el-GR" dirty="0" smtClean="0"/>
              <a:t>ηθικού κινδύνου (όπως</a:t>
            </a:r>
            <a:r>
              <a:rPr lang="en-US" dirty="0" smtClean="0"/>
              <a:t> </a:t>
            </a:r>
            <a:r>
              <a:rPr lang="el-GR" dirty="0" smtClean="0"/>
              <a:t>συνέβαινε και με το άρθρο 8 του ν</a:t>
            </a:r>
            <a:r>
              <a:rPr lang="el-GR" dirty="0" smtClean="0"/>
              <a:t>. 3869)</a:t>
            </a:r>
          </a:p>
          <a:p>
            <a:r>
              <a:rPr lang="el-GR" dirty="0" smtClean="0"/>
              <a:t>Αν παρέλθει η προθεσμία των 12 ή 36 μηνών, τότε επέρχεται ΑΥΤΟΔΙΚΑΙΗ </a:t>
            </a:r>
            <a:r>
              <a:rPr lang="el-GR" dirty="0" smtClean="0"/>
              <a:t>ΑΠΑΛΛΑΓΗ (</a:t>
            </a:r>
            <a:r>
              <a:rPr lang="el-GR" dirty="0"/>
              <a:t>όπως</a:t>
            </a:r>
            <a:r>
              <a:rPr lang="en-US" dirty="0"/>
              <a:t> </a:t>
            </a:r>
            <a:r>
              <a:rPr lang="el-GR" dirty="0"/>
              <a:t>ν. 3869</a:t>
            </a:r>
            <a:r>
              <a:rPr lang="el-GR" dirty="0" smtClean="0"/>
              <a:t>)</a:t>
            </a:r>
          </a:p>
          <a:p>
            <a:r>
              <a:rPr lang="el-GR" dirty="0" smtClean="0"/>
              <a:t>Όμως ενδιαμέσως υπάρχει δικαίωμα ενός πιστωτή για προσφυγή = δικαστική κρίση που επιφέρει τη </a:t>
            </a:r>
            <a:r>
              <a:rPr lang="el-GR" dirty="0" smtClean="0"/>
              <a:t>ΜΗ απαλλαγή </a:t>
            </a:r>
            <a:endParaRPr lang="el-GR" dirty="0" smtClean="0"/>
          </a:p>
          <a:p>
            <a:r>
              <a:rPr lang="el-GR" dirty="0" smtClean="0"/>
              <a:t>Περιοριστικοί λόγοι μη απαλλαγής αλλά ιδιαίτερα πολλοί και αυστηροί που </a:t>
            </a:r>
            <a:r>
              <a:rPr lang="el-GR" dirty="0" smtClean="0"/>
              <a:t>οδηγούν στο δύσκολο της απαλλαγής </a:t>
            </a:r>
          </a:p>
          <a:p>
            <a:pPr marL="0" indent="0">
              <a:buNone/>
            </a:pPr>
            <a:r>
              <a:rPr lang="el-GR" dirty="0" smtClean="0"/>
              <a:t>= </a:t>
            </a:r>
            <a:r>
              <a:rPr lang="el-GR" dirty="0" smtClean="0"/>
              <a:t>αν </a:t>
            </a:r>
            <a:r>
              <a:rPr lang="el-GR" dirty="0" smtClean="0"/>
              <a:t>α) δόλια πτώχευση β) κακόπιστος πτωχός γ) μη συνεργάσιμος δ) ανειλικρινής ε) ποινική καταδίκη ή στ) ποινική </a:t>
            </a:r>
            <a:r>
              <a:rPr lang="el-GR" dirty="0" smtClean="0"/>
              <a:t>εκκρεμότητα (ΠΕΔΙΟΝ ΔΟΞΗΣ ΛΑΜΠΡΟΝ σε εξειδίκευση τόσον αορίστων εννοιών … εν αναμονή νομολογίας)</a:t>
            </a:r>
            <a:endParaRPr lang="el-GR" dirty="0" smtClean="0"/>
          </a:p>
          <a:p>
            <a:r>
              <a:rPr lang="el-GR" dirty="0" smtClean="0"/>
              <a:t>Ερώτημα: προσβάλλεται η απόφαση απαλλαγής ή μη; Μάλλον </a:t>
            </a:r>
            <a:r>
              <a:rPr lang="el-GR" dirty="0" smtClean="0"/>
              <a:t>ναι με το άρθρο 131 του ΠτωχΚ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70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Ερώτημα: Υπάρχει ακατάσχετο μισθών και συντάξεων με το νέο ΠτωχΚ???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Με τον ΚΠολΔ από το 1968 ήτοι το άρθρο 982 παρ. 2 = υπάρχει ακατάσχετο ΑΝΕΥ ορίων, μισθών και συντάξεων (όριο τέθηκε μόνο για αξιώσεις Δημοσίου με τον ΚΕΔΕ ήτοι στα 1250 ευρώ)</a:t>
            </a:r>
          </a:p>
          <a:p>
            <a:r>
              <a:rPr lang="el-GR" dirty="0" smtClean="0"/>
              <a:t>Με τον ΕμπΝ και τον ΠτωχΚ ν 3588/2007, ο μισθός και η σύνταξη ήταν </a:t>
            </a:r>
            <a:r>
              <a:rPr lang="el-GR" dirty="0" err="1" smtClean="0"/>
              <a:t>μεταπτωχευτική</a:t>
            </a:r>
            <a:r>
              <a:rPr lang="el-GR" dirty="0" smtClean="0"/>
              <a:t> περιουσία = άρα στο απυρόβλητο! </a:t>
            </a:r>
          </a:p>
          <a:p>
            <a:r>
              <a:rPr lang="el-GR" dirty="0" smtClean="0"/>
              <a:t>Με το νέο άρθρο 92 παρ. 2 νομοσχεδίου ΠτωχΚ = τα </a:t>
            </a:r>
            <a:r>
              <a:rPr lang="el-GR" i="1" dirty="0" smtClean="0"/>
              <a:t>«ετήσια εισοδήματα του οφειλέτη που υπερβαίνουν τις εύλογες δαπάνες διαβίωσης ανήκουν στην πτωχευτική περιουσία»</a:t>
            </a:r>
            <a:r>
              <a:rPr lang="el-GR" dirty="0" smtClean="0"/>
              <a:t> ΣΥΝΕΠΩΣ ικανοποιούν τους πιστωτές και μέχρι την απαλλαγή του ο οφειλέτης θα δουλεύει κρατώντας ψίχουλα για αυτόν (ελπίζοντας ότι ίσως να καταφέρει να απαλλαγεί ή να διασώσει κύρια κατοικία)</a:t>
            </a:r>
          </a:p>
          <a:p>
            <a:r>
              <a:rPr lang="el-GR" dirty="0" smtClean="0"/>
              <a:t>ΑΝ ΚΑΤΑΘΕΣΕΙ ΕΣΤΩ ΚΑΙ ΕΝΑΣ ΟΦΕΙΛΕΤΗΣ ο ίδιος ΑΙΤΗΣΗ ΠΤΩΧΕΥΣΗΣ ΜΕ ΤΟ ΝΈΟ ΠΤΩΧΚ, ΜΑΛΛΟΝ ΕΙΤΕ ΔΕΝ ΕΧΕΙ ΚΑΤΑΛΑΒΕΙ ΤΙ ΤΟΥ ΕΞΗΓΗΣΕ Ο ΔΙΚΗΓΟΡΟΣ ΤΟΥ Ή ΔΕΝ ΕΧΕΙ ΚΑΛΟ ΔΙΚΗΓΟΡΟ …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588771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l-GR" b="1" dirty="0"/>
              <a:t>Α. </a:t>
            </a:r>
            <a:r>
              <a:rPr lang="el-GR" b="1" dirty="0" smtClean="0"/>
              <a:t>Νομοθετικός σκοπός εκ του νέου </a:t>
            </a:r>
            <a:r>
              <a:rPr lang="el-GR" b="1" dirty="0" err="1" smtClean="0"/>
              <a:t>πτωχκ</a:t>
            </a:r>
            <a:r>
              <a:rPr lang="el-GR" b="1" dirty="0" smtClean="0"/>
              <a:t> και των διατάξεων αυτού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l-GR" sz="2200" i="1" dirty="0" smtClean="0"/>
              <a:t>Η ερμηνεία υποβοηθείται και </a:t>
            </a:r>
            <a:r>
              <a:rPr lang="el-GR" sz="2200" i="1" dirty="0" smtClean="0"/>
              <a:t>το περιεχόμενο των διατάξεων αναδεικνύεται αν ανατρέξει κάποιος στον σκοπό του νομοθέτη και της εισαγωγής αυτών των νέων διατάξεων</a:t>
            </a:r>
          </a:p>
          <a:p>
            <a:pPr marL="0" lvl="0" indent="0">
              <a:buNone/>
            </a:pPr>
            <a:r>
              <a:rPr lang="el-GR" sz="2200" i="1" dirty="0" smtClean="0"/>
              <a:t>Κατά το </a:t>
            </a:r>
            <a:r>
              <a:rPr lang="el-GR" sz="2200" i="1" dirty="0" smtClean="0"/>
              <a:t>ΑΡΘΡΟ </a:t>
            </a:r>
            <a:r>
              <a:rPr lang="el-GR" sz="2200" i="1" dirty="0" smtClean="0"/>
              <a:t>75 + αιτιολογική </a:t>
            </a:r>
            <a:r>
              <a:rPr lang="el-GR" sz="2200" i="1" dirty="0" smtClean="0"/>
              <a:t>έκθεση του νέου ΠτωχΚ</a:t>
            </a:r>
            <a:endParaRPr lang="el-GR" sz="2200" i="1" dirty="0" smtClean="0"/>
          </a:p>
          <a:p>
            <a:pPr marL="0" lvl="0" indent="0" algn="just">
              <a:buNone/>
            </a:pPr>
            <a:r>
              <a:rPr lang="el-GR" sz="1900" i="1" dirty="0" smtClean="0"/>
              <a:t>Η </a:t>
            </a:r>
            <a:r>
              <a:rPr lang="el-GR" sz="1900" i="1" dirty="0"/>
              <a:t>πτώχευση αποσκοπεί στη συλλογική ικανοποίηση των πιστωτών του οφειλέτη με τη ρευστοποίηση του συνόλου της περιουσίας του οφειλέτη ή επιμέρους λειτουργικών συνόλων αυτής (κλάδων) ή των κατ’ ιδίαν περιουσιακών του στοιχείων και στην επιστροφή παραγωγικών μέσων σε δυνητικά παραγωγικές χρήσεις, σε κάθε περίπτωση εντός της συντομότερης κατά το δυνατόν προθεσμίας.</a:t>
            </a:r>
          </a:p>
          <a:p>
            <a:pPr lvl="0">
              <a:buFontTx/>
              <a:buChar char="-"/>
            </a:pPr>
            <a:r>
              <a:rPr lang="el-GR" sz="2200" b="1" dirty="0" smtClean="0"/>
              <a:t>Συνεπώς σκοπός του νέου ΠτωχΚ είναι πρωτίστως η συλλογική </a:t>
            </a:r>
            <a:r>
              <a:rPr lang="el-GR" sz="2200" b="1" dirty="0"/>
              <a:t>ικανοποίηση πιστωτών </a:t>
            </a:r>
            <a:r>
              <a:rPr lang="el-GR" sz="2200" b="1" dirty="0" smtClean="0"/>
              <a:t>+ ρευστοποίηση </a:t>
            </a:r>
            <a:r>
              <a:rPr lang="el-GR" sz="2200" b="1" dirty="0" smtClean="0"/>
              <a:t>περιουσίας (και όχι η διάσωση αυτής)</a:t>
            </a:r>
            <a:endParaRPr lang="el-GR" sz="2200" b="1" dirty="0" smtClean="0"/>
          </a:p>
          <a:p>
            <a:pPr lvl="0">
              <a:buFontTx/>
              <a:buChar char="-"/>
            </a:pPr>
            <a:r>
              <a:rPr lang="el-GR" sz="2200" b="1" dirty="0" smtClean="0"/>
              <a:t>Αποσκοπεί στη διάσωση αλλά των επιχειρήσεων – «ταχύτερη </a:t>
            </a:r>
            <a:r>
              <a:rPr lang="el-GR" sz="2200" b="1" dirty="0"/>
              <a:t>επιστροφή παραγωγικών </a:t>
            </a:r>
            <a:r>
              <a:rPr lang="el-GR" sz="2200" b="1" dirty="0" smtClean="0"/>
              <a:t>μέσων» περίπτωση στην οποία δεν μπορεί κανείς να </a:t>
            </a:r>
            <a:r>
              <a:rPr lang="el-GR" sz="2200" b="1" dirty="0" err="1" smtClean="0"/>
              <a:t>ανευρεί</a:t>
            </a:r>
            <a:r>
              <a:rPr lang="el-GR" sz="2200" b="1" dirty="0" smtClean="0"/>
              <a:t> το φυσικό </a:t>
            </a:r>
            <a:r>
              <a:rPr lang="el-GR" sz="2200" b="1" dirty="0"/>
              <a:t>πρόσωπο με </a:t>
            </a:r>
            <a:r>
              <a:rPr lang="el-GR" sz="2200" b="1" dirty="0" smtClean="0"/>
              <a:t>κύρια κατοικία</a:t>
            </a:r>
          </a:p>
          <a:p>
            <a:pPr marL="0" lvl="0" indent="0">
              <a:buNone/>
            </a:pPr>
            <a:r>
              <a:rPr lang="el-GR" sz="2200" b="1" dirty="0" smtClean="0"/>
              <a:t>- </a:t>
            </a:r>
            <a:r>
              <a:rPr lang="el-GR" sz="2200" b="1" dirty="0" smtClean="0"/>
              <a:t>Συμπέρασμα: Ο νέος ΠτωχΚ όπως και ο παλιός είναι </a:t>
            </a:r>
            <a:r>
              <a:rPr lang="el-GR" sz="2200" b="1" dirty="0" err="1" smtClean="0"/>
              <a:t>πιστωτικο</a:t>
            </a:r>
            <a:r>
              <a:rPr lang="el-GR" sz="2200" b="1" dirty="0" smtClean="0"/>
              <a:t>-κεντρικός σε αντίθεση με τον </a:t>
            </a:r>
            <a:r>
              <a:rPr lang="el-GR" sz="2200" b="1" dirty="0" err="1" smtClean="0"/>
              <a:t>ο</a:t>
            </a:r>
            <a:r>
              <a:rPr lang="el-GR" sz="2200" b="1" dirty="0" err="1" smtClean="0"/>
              <a:t>φειλετοκεντρικό</a:t>
            </a:r>
            <a:r>
              <a:rPr lang="el-GR" sz="2200" b="1" dirty="0" smtClean="0"/>
              <a:t> ν</a:t>
            </a:r>
            <a:r>
              <a:rPr lang="el-GR" sz="2200" b="1" dirty="0" smtClean="0"/>
              <a:t>. 3869/2010 </a:t>
            </a:r>
            <a:r>
              <a:rPr lang="el-GR" sz="2200" b="1" dirty="0" smtClean="0"/>
              <a:t>(που αποσκοπούσε στην κοινωνική και συναλλακτική επανένταξη του φυσικού προσώπου-οφειλέτη) </a:t>
            </a:r>
            <a:endParaRPr lang="el-GR" sz="2200" b="1" dirty="0"/>
          </a:p>
          <a:p>
            <a:pPr marL="279082" lvl="1" indent="0">
              <a:buNone/>
            </a:pPr>
            <a:endParaRPr lang="en-US" sz="2000" dirty="0" smtClean="0"/>
          </a:p>
          <a:p>
            <a:pPr marL="736282" lvl="1" indent="-457200">
              <a:buFont typeface="+mj-lt"/>
              <a:buAutoNum type="alphaLcParenR"/>
            </a:pPr>
            <a:endParaRPr lang="el-GR" sz="2000" dirty="0" smtClean="0"/>
          </a:p>
        </p:txBody>
      </p:sp>
    </p:spTree>
    <p:extLst>
      <p:ext uri="{BB962C8B-B14F-4D97-AF65-F5344CB8AC3E}">
        <p14:creationId xmlns:p14="http://schemas.microsoft.com/office/powerpoint/2010/main" val="105095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807368"/>
          </a:xfrm>
        </p:spPr>
        <p:txBody>
          <a:bodyPr/>
          <a:lstStyle/>
          <a:p>
            <a:pPr algn="ctr"/>
            <a:r>
              <a:rPr lang="el-GR" b="1" dirty="0" smtClean="0"/>
              <a:t>Β. Ρυθμιστικό πλαίσιο πτώχευσης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1884" y="1484784"/>
            <a:ext cx="9781730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b="1" dirty="0" smtClean="0"/>
              <a:t>1. </a:t>
            </a:r>
            <a:r>
              <a:rPr lang="el-GR" b="1" u="sng" dirty="0" smtClean="0"/>
              <a:t>Υποκειμενικό πλαίσιο</a:t>
            </a:r>
            <a:r>
              <a:rPr lang="el-GR" b="1" dirty="0" smtClean="0"/>
              <a:t> </a:t>
            </a:r>
            <a:r>
              <a:rPr lang="el-GR" b="1" dirty="0" smtClean="0"/>
              <a:t>(ουσιαστικώς συμπεριλαμβάνεται η εμπορική αφερεγγυότητα του παλαιού ΠτωχΚ </a:t>
            </a:r>
            <a:r>
              <a:rPr lang="el-GR" b="1" dirty="0" smtClean="0"/>
              <a:t>και </a:t>
            </a:r>
            <a:r>
              <a:rPr lang="el-GR" b="1" dirty="0" smtClean="0"/>
              <a:t>η αστική αφερεγγυότητα του Ν. 3869/2010)</a:t>
            </a:r>
            <a:endParaRPr lang="el-GR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l-GR" b="1" dirty="0" smtClean="0"/>
              <a:t>Καταλαμβάνεται κάθε </a:t>
            </a:r>
            <a:r>
              <a:rPr lang="el-GR" b="1" dirty="0" smtClean="0"/>
              <a:t>φυσικό ή νομικό </a:t>
            </a:r>
            <a:r>
              <a:rPr lang="el-GR" b="1" dirty="0" smtClean="0"/>
              <a:t>πρόσωπο (απλώς και μόνο)</a:t>
            </a:r>
            <a:endParaRPr lang="el-GR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l-GR" b="1" dirty="0" smtClean="0"/>
              <a:t>Συνεπώς </a:t>
            </a:r>
            <a:r>
              <a:rPr lang="el-GR" b="1" dirty="0" smtClean="0"/>
              <a:t>δεν αναζητάται πλέον η εμπορική ιδιότητα-δραστηριότητα – είμαι φυσικό πρόσωπο άρα </a:t>
            </a:r>
            <a:r>
              <a:rPr lang="el-GR" b="1" dirty="0"/>
              <a:t>Έ</a:t>
            </a:r>
            <a:r>
              <a:rPr lang="el-GR" b="1" dirty="0" smtClean="0"/>
              <a:t>ΧΩ </a:t>
            </a:r>
            <a:r>
              <a:rPr lang="el-GR" b="1" dirty="0" smtClean="0"/>
              <a:t>πτωχευτική ικανότητα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 smtClean="0"/>
              <a:t>Συνεπώς: Αποκλειστικότητα </a:t>
            </a:r>
            <a:r>
              <a:rPr lang="el-GR" dirty="0" smtClean="0"/>
              <a:t>συλλογικής διαδικασίας (μία και μοναδική διαδικασία για εμπόρους και μη)</a:t>
            </a:r>
          </a:p>
          <a:p>
            <a:pPr marL="0" indent="0">
              <a:buNone/>
            </a:pPr>
            <a:r>
              <a:rPr lang="el-GR" b="1" dirty="0" smtClean="0"/>
              <a:t>2. </a:t>
            </a:r>
            <a:r>
              <a:rPr lang="el-GR" b="1" u="sng" dirty="0" smtClean="0"/>
              <a:t>Αντικειμενικές προϋποθέσεις </a:t>
            </a:r>
          </a:p>
          <a:p>
            <a:pPr>
              <a:buFontTx/>
              <a:buChar char="-"/>
            </a:pPr>
            <a:r>
              <a:rPr lang="el-GR" dirty="0" smtClean="0"/>
              <a:t>Μόνιμη και γενική αδυναμία πληρωμών</a:t>
            </a:r>
          </a:p>
          <a:p>
            <a:pPr>
              <a:buFontTx/>
              <a:buChar char="-"/>
            </a:pPr>
            <a:r>
              <a:rPr lang="el-GR" dirty="0" smtClean="0"/>
              <a:t>Με τεκμήρια εκπλήρωσης της προϋπόθεσης (πολύ μικρά</a:t>
            </a:r>
            <a:r>
              <a:rPr lang="el-GR" dirty="0" smtClean="0"/>
              <a:t>) (κίνδυνος πτώχευσης ακόμα και αν οφείλω 30.000 ευρώ καταναλωτικό δάνειο αλλά δεν είναι ληξιπρόθεσμα χρέη μου ύψους π.χ. 1.000.000 ευρώ!!)</a:t>
            </a:r>
            <a:endParaRPr lang="el-GR" dirty="0" smtClean="0"/>
          </a:p>
          <a:p>
            <a:pPr marL="0" indent="0">
              <a:buNone/>
            </a:pPr>
            <a:endParaRPr lang="el-GR" sz="2200" dirty="0" smtClean="0"/>
          </a:p>
        </p:txBody>
      </p:sp>
    </p:spTree>
    <p:extLst>
      <p:ext uri="{BB962C8B-B14F-4D97-AF65-F5344CB8AC3E}">
        <p14:creationId xmlns:p14="http://schemas.microsoft.com/office/powerpoint/2010/main" val="341183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519336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/>
              <a:t>Διάσωση κύριας κατοικίας = Ρύθμιση ευάλωτων</a:t>
            </a:r>
            <a:endParaRPr lang="el-G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414" y="1052736"/>
            <a:ext cx="9601200" cy="525658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AutoNum type="arabicPeriod"/>
            </a:pPr>
            <a:r>
              <a:rPr lang="el-GR" sz="1200" b="1" dirty="0" smtClean="0"/>
              <a:t>ΥΠΟΚΕΙΜΕΝΙΚΕΣ ΠΡΟΫΠΟΘΕΣΕΙΣ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el-GR" sz="1200" i="1" u="sng" dirty="0"/>
              <a:t>Έχει κηρυχθεί </a:t>
            </a:r>
            <a:r>
              <a:rPr lang="el-GR" sz="1200" i="1" u="sng" dirty="0" smtClean="0"/>
              <a:t>ο οφειλέτης σε </a:t>
            </a:r>
            <a:r>
              <a:rPr lang="el-GR" sz="1200" b="1" i="1" u="sng" dirty="0"/>
              <a:t>πτώχευση</a:t>
            </a:r>
            <a:r>
              <a:rPr lang="el-GR" sz="1200" i="1" u="sng" dirty="0"/>
              <a:t> ή υφίσταται </a:t>
            </a:r>
            <a:r>
              <a:rPr lang="el-GR" sz="1200" b="1" i="1" u="sng" dirty="0"/>
              <a:t>κατάσχεση</a:t>
            </a:r>
            <a:r>
              <a:rPr lang="el-GR" sz="1200" i="1" u="sng" dirty="0"/>
              <a:t> στο ακίνητό του ή έχει σύμβαση </a:t>
            </a:r>
            <a:r>
              <a:rPr lang="el-GR" sz="1200" b="1" i="1" u="sng" dirty="0"/>
              <a:t>αναδιοργάνωσης</a:t>
            </a:r>
            <a:r>
              <a:rPr lang="el-GR" sz="1200" i="1" u="sng" dirty="0"/>
              <a:t> με πιστωτές</a:t>
            </a:r>
            <a:r>
              <a:rPr lang="el-GR" sz="1200" i="1" dirty="0"/>
              <a:t>  </a:t>
            </a:r>
            <a:endParaRPr lang="el-GR" sz="1200" i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l-GR" sz="1200" b="1" i="1" dirty="0" smtClean="0"/>
              <a:t>ΣΥΝΕΠΩΣ </a:t>
            </a:r>
            <a:r>
              <a:rPr lang="el-GR" sz="1200" b="1" i="1" dirty="0"/>
              <a:t>και χωρίς </a:t>
            </a:r>
            <a:r>
              <a:rPr lang="el-GR" sz="1200" b="1" i="1" dirty="0" smtClean="0"/>
              <a:t>πτώχευση επιτρέπεται η διάσωση της κύριας κατοικίας </a:t>
            </a:r>
            <a:r>
              <a:rPr lang="el-GR" sz="1200" b="1" i="1" dirty="0"/>
              <a:t>= </a:t>
            </a:r>
            <a:r>
              <a:rPr lang="el-GR" sz="1200" b="1" i="1" dirty="0" smtClean="0"/>
              <a:t>ουσιαστικά εισάγεται ένα νέο ένδικο βοήθημα που ούτε καν τίθεται σε δικαστική κρίση – ένα νέο </a:t>
            </a:r>
            <a:r>
              <a:rPr lang="el-GR" sz="1200" b="1" i="1" dirty="0"/>
              <a:t>είδος </a:t>
            </a:r>
            <a:r>
              <a:rPr lang="el-GR" sz="1200" b="1" i="1" dirty="0" smtClean="0"/>
              <a:t>ανακοπής που αυτοδικαίως επιφέρει άνευ δικαστικής κρίσης έννομες συνέπειες = παύση εκποίησης σε κάθε ενδιαφερόμενο τρίτο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l-GR" sz="1200" b="1" i="1" dirty="0" smtClean="0"/>
              <a:t>Σημαντική</a:t>
            </a:r>
            <a:r>
              <a:rPr lang="el-GR" sz="1200" b="1" i="1" dirty="0" smtClean="0"/>
              <a:t> </a:t>
            </a:r>
            <a:r>
              <a:rPr lang="el-GR" sz="1200" b="1" i="1" dirty="0"/>
              <a:t>ΑΠΟΚΛΙΣΗ ΑΠΌ </a:t>
            </a:r>
            <a:r>
              <a:rPr lang="el-GR" sz="1200" b="1" i="1" dirty="0" smtClean="0"/>
              <a:t>τον ΚΠΟΛΔ!! (</a:t>
            </a:r>
            <a:r>
              <a:rPr lang="el-GR" sz="1200" b="1" i="1" dirty="0" smtClean="0"/>
              <a:t>εν αγνοία του…)</a:t>
            </a:r>
            <a:endParaRPr lang="el-GR" sz="1200" b="1" i="1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el-GR" sz="1200" u="sng" dirty="0" smtClean="0"/>
              <a:t>Είναι Ευάλωτος </a:t>
            </a:r>
            <a:r>
              <a:rPr lang="el-GR" sz="1200" u="sng" dirty="0" smtClean="0"/>
              <a:t>οφειλέτης </a:t>
            </a:r>
            <a:r>
              <a:rPr lang="el-GR" sz="1200" dirty="0" smtClean="0"/>
              <a:t>(άλλη μία περίπτωση χαρακτηρισμού… </a:t>
            </a:r>
            <a:r>
              <a:rPr lang="el-GR" sz="1200" dirty="0" smtClean="0"/>
              <a:t>Βασίζεται σε </a:t>
            </a:r>
            <a:r>
              <a:rPr lang="el-GR" sz="1200" dirty="0" smtClean="0"/>
              <a:t>εισοδηματικά</a:t>
            </a:r>
            <a:r>
              <a:rPr lang="el-GR" sz="1200" dirty="0" smtClean="0"/>
              <a:t>, περιουσιακά και λοιπά κριτήρια </a:t>
            </a:r>
            <a:r>
              <a:rPr lang="el-GR" sz="1200" dirty="0" smtClean="0"/>
              <a:t>του ν</a:t>
            </a:r>
            <a:r>
              <a:rPr lang="el-GR" sz="1200" dirty="0" smtClean="0"/>
              <a:t>. 4472/2017 άρθρο 3) </a:t>
            </a:r>
            <a:r>
              <a:rPr lang="el-GR" sz="1200" dirty="0" smtClean="0"/>
              <a:t>= κατουσίαν </a:t>
            </a:r>
            <a:r>
              <a:rPr lang="el-GR" sz="1200" u="sng" dirty="0" smtClean="0"/>
              <a:t>νοικοκυριό</a:t>
            </a:r>
            <a:r>
              <a:rPr lang="el-GR" sz="1200" dirty="0" smtClean="0"/>
              <a:t> με </a:t>
            </a:r>
            <a:r>
              <a:rPr lang="el-GR" sz="1200" b="1" dirty="0" smtClean="0"/>
              <a:t>περιορισμένα </a:t>
            </a:r>
            <a:r>
              <a:rPr lang="el-GR" sz="1200" b="1" dirty="0" smtClean="0"/>
              <a:t>εισοδήματα σχεδόν εφάμιλλα με τις εύλογες δαπάνες διαβίωσης του Ν. 3869/2010</a:t>
            </a:r>
            <a:r>
              <a:rPr lang="el-GR" sz="1200" dirty="0" smtClean="0"/>
              <a:t>)</a:t>
            </a:r>
            <a:endParaRPr lang="el-GR" sz="1200" dirty="0" smtClean="0"/>
          </a:p>
          <a:p>
            <a:pPr>
              <a:lnSpc>
                <a:spcPct val="100000"/>
              </a:lnSpc>
              <a:buFontTx/>
              <a:buChar char="-"/>
            </a:pPr>
            <a:r>
              <a:rPr lang="el-GR" sz="1200" u="sng" dirty="0" smtClean="0"/>
              <a:t>Δεν χαρακτηρίζεται ως τέτοιος Ευάλωτος </a:t>
            </a:r>
            <a:r>
              <a:rPr lang="el-GR" sz="1200" u="sng" dirty="0" smtClean="0"/>
              <a:t>Οφειλέτης αυτός που έχε</a:t>
            </a:r>
            <a:r>
              <a:rPr lang="el-GR" sz="1200" u="sng" dirty="0" smtClean="0"/>
              <a:t>ι </a:t>
            </a:r>
            <a:r>
              <a:rPr lang="el-GR" sz="1200" u="sng" dirty="0" smtClean="0"/>
              <a:t>επιχειρηματική δραστηριότητα = </a:t>
            </a:r>
            <a:r>
              <a:rPr lang="el-GR" sz="1200" i="1" dirty="0" smtClean="0"/>
              <a:t>Αρ. 21 ν. 4172/13 «Ως </a:t>
            </a:r>
            <a:r>
              <a:rPr lang="el-GR" sz="1200" i="1" dirty="0"/>
              <a:t>κέρδος από επιχειρηματική δραστηριότητα θεωρείται το σύνολο των εσόδων από τις επιχειρηματικές </a:t>
            </a:r>
            <a:r>
              <a:rPr lang="el-GR" sz="1200" i="1" dirty="0" smtClean="0"/>
              <a:t>συναλλαγές.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el-GR" sz="1200" i="1" dirty="0" smtClean="0"/>
              <a:t>Όμως </a:t>
            </a:r>
            <a:r>
              <a:rPr lang="el-GR" sz="1200" dirty="0" smtClean="0"/>
              <a:t>βλ</a:t>
            </a:r>
            <a:r>
              <a:rPr lang="el-GR" sz="1200" dirty="0"/>
              <a:t>. ΔΕΔ 219/2020 ΝΟΜΟΣ</a:t>
            </a:r>
            <a:r>
              <a:rPr lang="el-GR" sz="1200" dirty="0" smtClean="0"/>
              <a:t>, 151/2020, 105/2020 κλπ </a:t>
            </a:r>
            <a:r>
              <a:rPr lang="el-GR" sz="1200" dirty="0" smtClean="0"/>
              <a:t>. Σύμφωνα με αυτές, στην νέα </a:t>
            </a:r>
            <a:r>
              <a:rPr lang="el-GR" sz="1200" dirty="0" err="1" smtClean="0"/>
              <a:t>πολυκατηγορία</a:t>
            </a:r>
            <a:r>
              <a:rPr lang="el-GR" sz="1200" dirty="0" smtClean="0"/>
              <a:t> εισοδημάτων </a:t>
            </a:r>
            <a:r>
              <a:rPr lang="el-GR" sz="1200" dirty="0" err="1" smtClean="0"/>
              <a:t>ενιαίως</a:t>
            </a:r>
            <a:r>
              <a:rPr lang="el-GR" sz="1200" dirty="0" smtClean="0"/>
              <a:t> κατατάσσονται έμποροι, αγρότες, κτηνοτρόφοι ΚΑΙ ελεύθεροι επαγγελματίες στο άρθρο 21 !! </a:t>
            </a:r>
            <a:endParaRPr lang="el-GR" sz="1200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el-GR" sz="1200" dirty="0" smtClean="0"/>
              <a:t>Συνεπώς, λόγω της αρνητικής αυτής </a:t>
            </a:r>
            <a:r>
              <a:rPr lang="el-GR" sz="1200" dirty="0" err="1" smtClean="0"/>
              <a:t>πρόϋπόθεσης</a:t>
            </a:r>
            <a:r>
              <a:rPr lang="el-GR" sz="1200" dirty="0" smtClean="0"/>
              <a:t> μη ένταξης στο άρθρο 21 ν. 4172, δεν είναι ευάλωτος και </a:t>
            </a:r>
            <a:r>
              <a:rPr lang="el-GR" sz="1200" b="1" u="sng" dirty="0" smtClean="0"/>
              <a:t>ΕΞΑΙΡΕΙΤΑΙ ο </a:t>
            </a:r>
            <a:r>
              <a:rPr lang="el-GR" sz="1200" b="1" dirty="0" smtClean="0"/>
              <a:t>κτηνοτρόφος-αγρότης</a:t>
            </a:r>
            <a:r>
              <a:rPr lang="el-GR" sz="1200" b="1" dirty="0" smtClean="0"/>
              <a:t>, ελεύθερος επαγγελματίας </a:t>
            </a:r>
            <a:r>
              <a:rPr lang="el-GR" sz="1200" dirty="0" smtClean="0"/>
              <a:t>κλπ.) </a:t>
            </a:r>
            <a:r>
              <a:rPr lang="el-GR" sz="1200" dirty="0" smtClean="0"/>
              <a:t>–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el-GR" sz="1200" b="1" dirty="0" smtClean="0"/>
              <a:t>Η διάταξη διάσωσης όπως κατατέθηκε ο ΠτωχΚ στη Βουλή α</a:t>
            </a:r>
            <a:r>
              <a:rPr lang="el-GR" sz="1200" b="1" dirty="0" smtClean="0"/>
              <a:t>φορά </a:t>
            </a:r>
            <a:r>
              <a:rPr lang="el-GR" sz="1200" b="1" dirty="0" smtClean="0"/>
              <a:t>ΜΟΝΟ ιδιωτικούς, δημοσίους υπαλλήλους, συνταξιούχους!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el-GR" sz="1200" dirty="0" smtClean="0"/>
              <a:t>Ερώτημα: η βεβαίωση ευάλωτου </a:t>
            </a:r>
            <a:r>
              <a:rPr lang="el-GR" sz="1200" dirty="0" smtClean="0"/>
              <a:t>χορηγείται κ</a:t>
            </a:r>
            <a:r>
              <a:rPr lang="el-GR" sz="1200" dirty="0" smtClean="0"/>
              <a:t>ατόπιν </a:t>
            </a:r>
            <a:r>
              <a:rPr lang="el-GR" sz="1200" dirty="0" smtClean="0"/>
              <a:t>αιτήματος </a:t>
            </a:r>
            <a:r>
              <a:rPr lang="el-GR" sz="1200" dirty="0" smtClean="0"/>
              <a:t>(το άρθρο δεν λέει </a:t>
            </a:r>
            <a:r>
              <a:rPr lang="el-GR" sz="1200" i="1" dirty="0" smtClean="0"/>
              <a:t>σε </a:t>
            </a:r>
            <a:r>
              <a:rPr lang="el-GR" sz="1200" i="1" dirty="0" smtClean="0"/>
              <a:t>ποιόν</a:t>
            </a:r>
            <a:r>
              <a:rPr lang="el-GR" sz="1200" i="1" dirty="0" smtClean="0"/>
              <a:t>? = ΚΥΑ μάλλον σε Εφορία</a:t>
            </a:r>
            <a:r>
              <a:rPr lang="el-GR" sz="1200" b="1" i="1" dirty="0" smtClean="0"/>
              <a:t>)</a:t>
            </a:r>
            <a:endParaRPr lang="el-GR" sz="12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2004265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879376"/>
          </a:xfrm>
        </p:spPr>
        <p:txBody>
          <a:bodyPr>
            <a:normAutofit/>
          </a:bodyPr>
          <a:lstStyle/>
          <a:p>
            <a:r>
              <a:rPr lang="el-GR" sz="2400" b="1" dirty="0" smtClean="0"/>
              <a:t>3. Αντικειμενικές προϋποθέσεις Διάσωσης Κύριας κατοικίας </a:t>
            </a:r>
            <a:endParaRPr lang="el-G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414" y="1628800"/>
            <a:ext cx="9601200" cy="4391000"/>
          </a:xfrm>
        </p:spPr>
        <p:txBody>
          <a:bodyPr>
            <a:noAutofit/>
          </a:bodyPr>
          <a:lstStyle/>
          <a:p>
            <a:r>
              <a:rPr lang="el-GR" sz="1500" u="sng" dirty="0" smtClean="0"/>
              <a:t>Κύρια </a:t>
            </a:r>
            <a:r>
              <a:rPr lang="el-GR" sz="1500" u="sng" dirty="0" smtClean="0"/>
              <a:t>κατοικία που διασώζεται </a:t>
            </a:r>
            <a:r>
              <a:rPr lang="el-GR" sz="1500" dirty="0" smtClean="0"/>
              <a:t>= </a:t>
            </a:r>
            <a:r>
              <a:rPr lang="el-GR" sz="1500" dirty="0" smtClean="0"/>
              <a:t>α) η κατοικία </a:t>
            </a:r>
            <a:r>
              <a:rPr lang="el-GR" sz="1500" dirty="0" smtClean="0"/>
              <a:t>φορολογικής δήλωσης προ της αίτησης αρ. 219 ή </a:t>
            </a:r>
            <a:r>
              <a:rPr lang="el-GR" sz="1500" dirty="0" smtClean="0"/>
              <a:t>β) κύρια </a:t>
            </a:r>
            <a:r>
              <a:rPr lang="el-GR" sz="1500" dirty="0" smtClean="0"/>
              <a:t>κατοικία που όντως χρησιμοποιεί ο οφειλέτης</a:t>
            </a:r>
          </a:p>
          <a:p>
            <a:pPr marL="0" indent="0">
              <a:buNone/>
            </a:pPr>
            <a:r>
              <a:rPr lang="el-GR" sz="1500" dirty="0" smtClean="0"/>
              <a:t>Συνεπώς </a:t>
            </a:r>
            <a:r>
              <a:rPr lang="el-GR" sz="1500" u="sng" dirty="0" smtClean="0"/>
              <a:t>ΔΕΝ διασώζεται</a:t>
            </a:r>
            <a:r>
              <a:rPr lang="el-GR" sz="1500" u="sng" dirty="0" smtClean="0"/>
              <a:t> η δυνητική κατοικία όπως στο Ν. 3869/2010</a:t>
            </a:r>
            <a:endParaRPr lang="el-GR" sz="1500" u="sng" dirty="0" smtClean="0"/>
          </a:p>
          <a:p>
            <a:r>
              <a:rPr lang="el-GR" sz="1500" dirty="0" smtClean="0"/>
              <a:t>Οριοθέτηση αξίας </a:t>
            </a:r>
            <a:r>
              <a:rPr lang="el-GR" sz="1500" dirty="0" err="1" smtClean="0"/>
              <a:t>διασωζώμενης</a:t>
            </a:r>
            <a:r>
              <a:rPr lang="el-GR" sz="1500" dirty="0" smtClean="0"/>
              <a:t> κύριας κατοικίας όπως στο Ν. 3869/2010 = κριτήριο η εμπορική </a:t>
            </a:r>
            <a:r>
              <a:rPr lang="el-GR" sz="1500" b="1" dirty="0" smtClean="0"/>
              <a:t>αξία</a:t>
            </a:r>
            <a:r>
              <a:rPr lang="el-GR" sz="1500" dirty="0" smtClean="0"/>
              <a:t> </a:t>
            </a:r>
            <a:r>
              <a:rPr lang="el-GR" sz="1500" dirty="0" smtClean="0"/>
              <a:t>της και όχι η αντικειμενική + μειωμένα αυστηρά κριτήρια ύψους αξίας καθώς παραπέμπει </a:t>
            </a:r>
            <a:r>
              <a:rPr lang="el-GR" sz="1500" dirty="0" smtClean="0"/>
              <a:t>το αρ. 219 περ. ε στο </a:t>
            </a:r>
            <a:r>
              <a:rPr lang="el-GR" sz="1500" dirty="0" err="1" smtClean="0"/>
              <a:t>άρ</a:t>
            </a:r>
            <a:r>
              <a:rPr lang="el-GR" sz="1500" dirty="0" smtClean="0"/>
              <a:t>. 3 ν. 4472/2017) = </a:t>
            </a:r>
            <a:r>
              <a:rPr lang="el-GR" sz="1500" dirty="0" smtClean="0"/>
              <a:t>δεν πρέπει να </a:t>
            </a:r>
            <a:r>
              <a:rPr lang="el-GR" sz="1500" dirty="0"/>
              <a:t>υπερβαίνει </a:t>
            </a:r>
            <a:r>
              <a:rPr lang="el-GR" sz="1500" dirty="0" smtClean="0"/>
              <a:t>ΕΜΠΟΡΙΚΗ ΑΞΙΑ τα 120.000 ευρώ ακίνητη περιουσία </a:t>
            </a:r>
            <a:r>
              <a:rPr lang="el-GR" sz="1500" dirty="0" smtClean="0"/>
              <a:t>αν οφειλέτης είναι μόνος</a:t>
            </a:r>
            <a:r>
              <a:rPr lang="el-GR" sz="1500" dirty="0" smtClean="0"/>
              <a:t> </a:t>
            </a:r>
            <a:r>
              <a:rPr lang="el-GR" sz="1500" dirty="0" smtClean="0"/>
              <a:t>+ </a:t>
            </a:r>
            <a:r>
              <a:rPr lang="el-GR" sz="1500" dirty="0" smtClean="0"/>
              <a:t>προσαύξηση για 15.000 </a:t>
            </a:r>
            <a:r>
              <a:rPr lang="el-GR" sz="1500" dirty="0" smtClean="0"/>
              <a:t>για κάθε </a:t>
            </a:r>
            <a:r>
              <a:rPr lang="el-GR" sz="1500" dirty="0" smtClean="0"/>
              <a:t>μέλος της οικογενείας του </a:t>
            </a:r>
            <a:endParaRPr lang="el-GR" sz="1500" dirty="0" smtClean="0"/>
          </a:p>
          <a:p>
            <a:r>
              <a:rPr lang="el-GR" sz="1500" dirty="0" smtClean="0"/>
              <a:t>Αν </a:t>
            </a:r>
            <a:r>
              <a:rPr lang="el-GR" sz="1500" dirty="0" smtClean="0"/>
              <a:t>έχει </a:t>
            </a:r>
            <a:r>
              <a:rPr lang="el-GR" sz="1500" b="1" dirty="0" smtClean="0"/>
              <a:t>πτωχεύσει</a:t>
            </a:r>
            <a:r>
              <a:rPr lang="el-GR" sz="1500" dirty="0" smtClean="0"/>
              <a:t> ο οφειλέτης = προστατεύεται σε κάθε περίπτωση από κάθε πιστωτή και κάθε εκποίηση του συνδίκου η </a:t>
            </a:r>
            <a:r>
              <a:rPr lang="el-GR" sz="1500" dirty="0" smtClean="0"/>
              <a:t>κύρια κατοικία με τις παραπάνω προϋποθέσεις</a:t>
            </a:r>
          </a:p>
          <a:p>
            <a:r>
              <a:rPr lang="el-GR" sz="1500" dirty="0" smtClean="0"/>
              <a:t>Αν όμως πρόκειται για </a:t>
            </a:r>
            <a:r>
              <a:rPr lang="el-GR" sz="1500" b="1" dirty="0" smtClean="0"/>
              <a:t>κατάσχεση</a:t>
            </a:r>
            <a:r>
              <a:rPr lang="el-GR" sz="1500" dirty="0" smtClean="0"/>
              <a:t> = τότε το νομοσχέδιο περιέργως περιορίζει μόνο σε κατάσχεση</a:t>
            </a:r>
            <a:r>
              <a:rPr lang="el-GR" sz="1500" dirty="0" smtClean="0"/>
              <a:t> από… </a:t>
            </a:r>
            <a:r>
              <a:rPr lang="el-GR" sz="1500" u="sng" dirty="0" smtClean="0"/>
              <a:t>ενυπόθηκο/</a:t>
            </a:r>
            <a:r>
              <a:rPr lang="el-GR" sz="1500" u="sng" dirty="0" err="1" smtClean="0"/>
              <a:t>προσημειούχο</a:t>
            </a:r>
            <a:r>
              <a:rPr lang="el-GR" sz="1500" u="sng" dirty="0" smtClean="0"/>
              <a:t> δανειστή (άρ. 219 παρ. 1</a:t>
            </a:r>
            <a:r>
              <a:rPr lang="el-GR" sz="1500" u="sng" dirty="0" smtClean="0"/>
              <a:t>) ως εάν οι άλλοι πιστωτές δεν προκαλούν αναγκαστική εκτέλεση (+ άδικη εύνοια του μη εμπραγμάτως εξασφαλισμένου πιστωτή που ανενόχλητος θα εκποιήσει σε αντίθεση με τον εξασφαλισμέν</a:t>
            </a:r>
            <a:r>
              <a:rPr lang="el-GR" sz="1500" u="sng" dirty="0" smtClean="0"/>
              <a:t>ο!)</a:t>
            </a:r>
            <a:endParaRPr lang="el-GR" sz="1500" u="sng" dirty="0" smtClean="0"/>
          </a:p>
          <a:p>
            <a:pPr marL="0" indent="0">
              <a:buNone/>
            </a:pPr>
            <a:r>
              <a:rPr lang="el-GR" sz="1500" u="sng" dirty="0" smtClean="0"/>
              <a:t>Συνεπώς </a:t>
            </a:r>
            <a:r>
              <a:rPr lang="el-GR" sz="1500" u="sng" dirty="0" smtClean="0"/>
              <a:t>ΔΕΝ υπάρχει διάσωση </a:t>
            </a:r>
            <a:r>
              <a:rPr lang="el-GR" sz="1500" dirty="0" smtClean="0"/>
              <a:t>αν </a:t>
            </a:r>
            <a:r>
              <a:rPr lang="el-GR" sz="1500" dirty="0" smtClean="0"/>
              <a:t>γίνεται κατάσχεση </a:t>
            </a:r>
            <a:r>
              <a:rPr lang="el-GR" sz="1500" dirty="0" smtClean="0"/>
              <a:t>από καταναλωτικό δάνειο, χρέος προμηθευτή, χρέος από μη εξασφαλισμένο πιστωτή!</a:t>
            </a:r>
          </a:p>
        </p:txBody>
      </p:sp>
    </p:spTree>
    <p:extLst>
      <p:ext uri="{BB962C8B-B14F-4D97-AF65-F5344CB8AC3E}">
        <p14:creationId xmlns:p14="http://schemas.microsoft.com/office/powerpoint/2010/main" val="913328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4. Διαδικασία διάσωσης κύριας κατοικίας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l-GR" sz="2800" dirty="0" smtClean="0"/>
              <a:t>Η Διάσωση αφορά </a:t>
            </a:r>
            <a:r>
              <a:rPr lang="el-GR" sz="2800" dirty="0" smtClean="0"/>
              <a:t>ως αντικείμενο προστασίας </a:t>
            </a:r>
            <a:r>
              <a:rPr lang="el-GR" sz="2800" u="sng" dirty="0" smtClean="0"/>
              <a:t>μόνο το δικαίωμα που ο οφειλέτης κατέχει </a:t>
            </a:r>
            <a:r>
              <a:rPr lang="el-GR" sz="2800" dirty="0" smtClean="0"/>
              <a:t>(ποσοστό κυριότητας, ψιλή </a:t>
            </a:r>
            <a:r>
              <a:rPr lang="el-GR" sz="2800" dirty="0"/>
              <a:t>κυριότητα, επικαρπία κλπ</a:t>
            </a:r>
            <a:r>
              <a:rPr lang="el-GR" sz="2800" dirty="0" smtClean="0"/>
              <a:t>) = λογικό όπως συνέβαινε άλλωστε και με ν. 3869/2010</a:t>
            </a:r>
            <a:endParaRPr lang="el-GR" sz="2800" dirty="0"/>
          </a:p>
          <a:p>
            <a:r>
              <a:rPr lang="el-GR" sz="2800" u="sng" dirty="0" smtClean="0"/>
              <a:t>Υποβάλλεται το Αίτημα</a:t>
            </a:r>
            <a:r>
              <a:rPr lang="el-GR" sz="2800" dirty="0" smtClean="0"/>
              <a:t> </a:t>
            </a:r>
            <a:r>
              <a:rPr lang="el-GR" sz="2800" dirty="0" smtClean="0"/>
              <a:t>σε σύνδικο ή συμβολαιογράφο </a:t>
            </a:r>
            <a:r>
              <a:rPr lang="el-GR" sz="2800" dirty="0" smtClean="0"/>
              <a:t>κατάσχεσης (πώς; Με εξώδικο; Θα λυ</a:t>
            </a:r>
            <a:r>
              <a:rPr lang="el-GR" sz="2800" dirty="0" smtClean="0"/>
              <a:t>θεί με την ΚΥΑ…)</a:t>
            </a:r>
            <a:endParaRPr lang="el-GR" sz="2800" dirty="0" smtClean="0"/>
          </a:p>
          <a:p>
            <a:r>
              <a:rPr lang="el-GR" sz="2800" u="sng" dirty="0" smtClean="0"/>
              <a:t>Το Αντικείμενο του αιτήματος</a:t>
            </a:r>
            <a:r>
              <a:rPr lang="el-GR" sz="2800" dirty="0" smtClean="0"/>
              <a:t> </a:t>
            </a:r>
            <a:r>
              <a:rPr lang="el-GR" sz="2800" dirty="0" smtClean="0"/>
              <a:t>= </a:t>
            </a:r>
            <a:r>
              <a:rPr lang="el-GR" sz="2800" dirty="0" smtClean="0"/>
              <a:t>είναι </a:t>
            </a:r>
            <a:r>
              <a:rPr lang="el-GR" sz="2800" dirty="0" smtClean="0"/>
              <a:t>α) </a:t>
            </a:r>
            <a:r>
              <a:rPr lang="el-GR" sz="2800" dirty="0" smtClean="0"/>
              <a:t>η μη εκποίηση β) η </a:t>
            </a:r>
            <a:r>
              <a:rPr lang="el-GR" sz="2800" dirty="0" smtClean="0"/>
              <a:t>απόκτηση ακινήτου από τον Φορέα και </a:t>
            </a:r>
            <a:r>
              <a:rPr lang="el-GR" sz="2800" dirty="0" smtClean="0"/>
              <a:t>γ) η εκμίσθωση </a:t>
            </a:r>
            <a:r>
              <a:rPr lang="el-GR" sz="2800" dirty="0" smtClean="0"/>
              <a:t>από αυτόν </a:t>
            </a:r>
            <a:r>
              <a:rPr lang="el-GR" sz="2800" dirty="0" smtClean="0"/>
              <a:t>με μισθωτή τον οφειλέτη (</a:t>
            </a:r>
            <a:r>
              <a:rPr lang="el-GR" sz="2800" u="sng" dirty="0" smtClean="0"/>
              <a:t>ερώτημα</a:t>
            </a:r>
            <a:r>
              <a:rPr lang="el-GR" sz="2800" dirty="0" smtClean="0"/>
              <a:t>: αν κάνω μόνο το αίτημα, σταματήσω εκποίηση και μετά δεν υπογράψω </a:t>
            </a:r>
            <a:r>
              <a:rPr lang="el-GR" sz="2800" dirty="0" smtClean="0"/>
              <a:t>μίσθωση</a:t>
            </a:r>
            <a:r>
              <a:rPr lang="el-GR" sz="2800" dirty="0" smtClean="0"/>
              <a:t>; Και αν μετά σε νέα εκποίηση-κατάσχεση το επαναλάβω; Και ξανά; Και ξανά;)</a:t>
            </a:r>
            <a:endParaRPr lang="el-GR" sz="2800" dirty="0" smtClean="0"/>
          </a:p>
          <a:p>
            <a:r>
              <a:rPr lang="el-GR" sz="2800" dirty="0" smtClean="0"/>
              <a:t>Αν υπάρχουν άλλοι δικαιούχοι άλλων εμπραγμάτων δικαιωμάτων επί της κύριας κατοικίας = απαιτείται η «</a:t>
            </a:r>
            <a:r>
              <a:rPr lang="el-GR" sz="2800" b="1" u="sng" dirty="0" smtClean="0"/>
              <a:t>σύμπραξη»</a:t>
            </a:r>
            <a:r>
              <a:rPr lang="el-GR" sz="2800" b="1" dirty="0" smtClean="0"/>
              <a:t> </a:t>
            </a:r>
            <a:r>
              <a:rPr lang="el-GR" sz="2800" b="1" dirty="0" smtClean="0"/>
              <a:t>όλων </a:t>
            </a:r>
            <a:r>
              <a:rPr lang="el-GR" sz="2800" dirty="0" smtClean="0"/>
              <a:t>των δικαιούχων επί της κύριας κατοικίας </a:t>
            </a:r>
            <a:r>
              <a:rPr lang="el-GR" sz="2800" dirty="0" smtClean="0"/>
              <a:t>(π.χ. συγκύριος, επικαρπωτής κλπ) </a:t>
            </a:r>
          </a:p>
          <a:p>
            <a:pPr lvl="1"/>
            <a:r>
              <a:rPr lang="el-GR" sz="2600" dirty="0" smtClean="0"/>
              <a:t>Εφαρμογή κάτι σαν το </a:t>
            </a:r>
            <a:r>
              <a:rPr lang="el-GR" sz="2600" b="1" u="sng" dirty="0" smtClean="0"/>
              <a:t>ΑΚ 789 (και μάλιστα ασκόπως: αφού αυτοί δεν υφίστανται ρευστοποίηση του δικαιώματός τους, γιατί τους εμπλέκω?)</a:t>
            </a:r>
          </a:p>
          <a:p>
            <a:pPr lvl="1"/>
            <a:r>
              <a:rPr lang="el-GR" sz="2600" b="1" u="sng" dirty="0" smtClean="0"/>
              <a:t>όμως</a:t>
            </a:r>
            <a:r>
              <a:rPr lang="el-GR" sz="2600" dirty="0" smtClean="0"/>
              <a:t> χωρίς </a:t>
            </a:r>
            <a:r>
              <a:rPr lang="el-GR" sz="2600" dirty="0" smtClean="0"/>
              <a:t>προσδιορισμό ποσοστών - </a:t>
            </a:r>
            <a:r>
              <a:rPr lang="el-GR" sz="2600" dirty="0" smtClean="0"/>
              <a:t>ισομερώς?, και αν εγώ έχω το 99% της κυριότητας θα εξαρτώμαι από το 1% κυριότητας?) </a:t>
            </a:r>
          </a:p>
          <a:p>
            <a:pPr lvl="1"/>
            <a:r>
              <a:rPr lang="el-GR" sz="2600" b="1" dirty="0" smtClean="0"/>
              <a:t>Άλλα δικαιώματα που δεν αναφέρονται (π.χ. δουλεία;) τι γίνονται:</a:t>
            </a:r>
            <a:r>
              <a:rPr lang="el-GR" sz="2600" b="1" dirty="0" smtClean="0"/>
              <a:t> </a:t>
            </a:r>
            <a:endParaRPr lang="el-GR" sz="2600" b="1" dirty="0" smtClean="0"/>
          </a:p>
          <a:p>
            <a:pPr marL="0" indent="0">
              <a:buNone/>
            </a:pPr>
            <a:r>
              <a:rPr lang="el-GR" sz="2800" i="1" dirty="0" smtClean="0"/>
              <a:t>	</a:t>
            </a:r>
            <a:r>
              <a:rPr lang="el-GR" sz="2800" i="1" dirty="0" smtClean="0"/>
              <a:t>Σύμπραξη = δεν αναφέρει συνυπογραφή του αιτήματος (απαιτείται;; Άγνωστο…)</a:t>
            </a:r>
          </a:p>
          <a:p>
            <a:pPr marL="0" indent="0">
              <a:buNone/>
            </a:pPr>
            <a:r>
              <a:rPr lang="el-GR" sz="2800" i="1" dirty="0"/>
              <a:t>	</a:t>
            </a:r>
            <a:r>
              <a:rPr lang="el-GR" sz="2800" i="1" dirty="0" smtClean="0"/>
              <a:t>	Ι. εκδηλώνεται όπως αναφέρει μ</a:t>
            </a:r>
            <a:r>
              <a:rPr lang="el-GR" sz="2800" i="1" dirty="0" smtClean="0"/>
              <a:t>ε </a:t>
            </a:r>
            <a:r>
              <a:rPr lang="el-GR" sz="2800" i="1" u="sng" dirty="0" smtClean="0"/>
              <a:t>αποδοχή</a:t>
            </a:r>
            <a:r>
              <a:rPr lang="el-GR" sz="2800" i="1" dirty="0" smtClean="0"/>
              <a:t> της μίσθωσης από αυτούς (ΑΚ 789-790??) </a:t>
            </a:r>
          </a:p>
          <a:p>
            <a:pPr marL="0" indent="0">
              <a:buNone/>
            </a:pPr>
            <a:r>
              <a:rPr lang="el-GR" sz="2800" i="1" dirty="0" smtClean="0"/>
              <a:t>	</a:t>
            </a:r>
            <a:r>
              <a:rPr lang="el-GR" sz="2800" i="1" dirty="0" smtClean="0"/>
              <a:t>	ΙΙ</a:t>
            </a:r>
            <a:r>
              <a:rPr lang="el-GR" sz="2800" i="1" dirty="0" smtClean="0"/>
              <a:t>. </a:t>
            </a:r>
            <a:r>
              <a:rPr lang="el-GR" sz="2800" i="1" dirty="0" smtClean="0"/>
              <a:t>Εκδηλώνεται όπως αναφέρει με </a:t>
            </a:r>
            <a:r>
              <a:rPr lang="el-GR" sz="2800" i="1" u="sng" dirty="0" smtClean="0"/>
              <a:t>παραίτηση</a:t>
            </a:r>
            <a:r>
              <a:rPr lang="el-GR" sz="2800" i="1" dirty="0" smtClean="0"/>
              <a:t> από κάθε αξίωσή </a:t>
            </a:r>
            <a:r>
              <a:rPr lang="el-GR" sz="2800" i="1" dirty="0" smtClean="0"/>
              <a:t>των άλλων δικαιούχων	</a:t>
            </a:r>
            <a:endParaRPr lang="el-GR" sz="2800" i="1" dirty="0" smtClean="0"/>
          </a:p>
          <a:p>
            <a:r>
              <a:rPr lang="el-GR" sz="2800" dirty="0" smtClean="0"/>
              <a:t>ΣΟΣ </a:t>
            </a:r>
            <a:r>
              <a:rPr lang="el-GR" sz="2800" u="sng" dirty="0" smtClean="0"/>
              <a:t>προθεσμία</a:t>
            </a:r>
            <a:r>
              <a:rPr lang="el-GR" sz="2800" dirty="0" smtClean="0"/>
              <a:t> 60 ημερών από πτώχευση </a:t>
            </a:r>
            <a:r>
              <a:rPr lang="el-GR" sz="2800" dirty="0" smtClean="0"/>
              <a:t>ή ημέρα </a:t>
            </a:r>
            <a:r>
              <a:rPr lang="el-GR" sz="2800" dirty="0" smtClean="0"/>
              <a:t>κατάσχεσης</a:t>
            </a:r>
          </a:p>
          <a:p>
            <a:r>
              <a:rPr lang="el-GR" sz="2800" i="1" dirty="0" smtClean="0"/>
              <a:t>ΑΝ </a:t>
            </a:r>
            <a:r>
              <a:rPr lang="el-GR" sz="2800" i="1" dirty="0"/>
              <a:t>ΑΡΝΗΘΟΎΝ;; Ούτε ασφαλιστικά δεν προλαβαίνουμε, ίσως </a:t>
            </a:r>
            <a:r>
              <a:rPr lang="el-GR" sz="2800" i="1" dirty="0" smtClean="0"/>
              <a:t>προσωρινή διαταγή (καν αν θεωρηθεί </a:t>
            </a:r>
            <a:r>
              <a:rPr lang="el-GR" sz="2800" i="1" dirty="0" err="1" smtClean="0"/>
              <a:t>ικανοποπ</a:t>
            </a:r>
            <a:r>
              <a:rPr lang="el-GR" sz="2800" i="1" dirty="0" err="1" smtClean="0"/>
              <a:t>οίηση</a:t>
            </a:r>
            <a:r>
              <a:rPr lang="el-GR" sz="2800" i="1" dirty="0" smtClean="0"/>
              <a:t> δικαιώματος με άρθρο 692 παρ. 4 ΚΠολΔ;;; ΑΚΟΜΑ και η προσωρινή προβληματική είναι)</a:t>
            </a:r>
            <a:endParaRPr lang="el-GR" sz="2800" i="1" dirty="0"/>
          </a:p>
          <a:p>
            <a:endParaRPr lang="el-GR" sz="2800" dirty="0" smtClean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12780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…4. Διαδικασία μετά την υποβολή αίτησης 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b="1" dirty="0" smtClean="0"/>
              <a:t>Αξία</a:t>
            </a:r>
            <a:r>
              <a:rPr lang="el-GR" dirty="0" smtClean="0"/>
              <a:t> μεταβίβασης </a:t>
            </a:r>
            <a:r>
              <a:rPr lang="el-GR" dirty="0" smtClean="0"/>
              <a:t>στον Φορέα = είναι η εμπορική </a:t>
            </a:r>
            <a:r>
              <a:rPr lang="el-GR" dirty="0" smtClean="0"/>
              <a:t>αξία από εκτίμηση </a:t>
            </a:r>
            <a:r>
              <a:rPr lang="el-GR" dirty="0" smtClean="0"/>
              <a:t>εκτιμητή = υπολογισμός και λύση κατά το άρθρο σε περίπτωση αμφισβήτησης ύψους</a:t>
            </a:r>
            <a:endParaRPr lang="el-GR" dirty="0" smtClean="0"/>
          </a:p>
          <a:p>
            <a:r>
              <a:rPr lang="el-GR" u="sng" dirty="0" smtClean="0"/>
              <a:t>Τα Έξοδα μεταβίβασης επιβάλλονται</a:t>
            </a:r>
            <a:r>
              <a:rPr lang="el-GR" dirty="0" smtClean="0"/>
              <a:t> </a:t>
            </a:r>
            <a:r>
              <a:rPr lang="el-GR" dirty="0" smtClean="0"/>
              <a:t>σε βάρος Φορέα </a:t>
            </a:r>
            <a:r>
              <a:rPr lang="el-GR" dirty="0" smtClean="0"/>
              <a:t>(και όχι των πιστωτών = σε αντίθεση με όσα ορίζει ο ΚΠολΔ) + ο </a:t>
            </a:r>
            <a:r>
              <a:rPr lang="el-GR" dirty="0" smtClean="0"/>
              <a:t>Φορέας θα</a:t>
            </a:r>
            <a:r>
              <a:rPr lang="el-GR" dirty="0" smtClean="0"/>
              <a:t> </a:t>
            </a:r>
            <a:r>
              <a:rPr lang="el-GR" dirty="0" smtClean="0"/>
              <a:t>τα ενσωματώνει σε μίσθωμα/τίμημα </a:t>
            </a:r>
            <a:r>
              <a:rPr lang="el-GR" dirty="0" smtClean="0"/>
              <a:t>επαναγοράς </a:t>
            </a:r>
            <a:endParaRPr lang="el-GR" dirty="0" smtClean="0"/>
          </a:p>
          <a:p>
            <a:r>
              <a:rPr lang="el-GR" dirty="0" smtClean="0"/>
              <a:t>Θα το αποκτήσει ο </a:t>
            </a:r>
            <a:r>
              <a:rPr lang="el-GR" dirty="0" smtClean="0"/>
              <a:t>Φορέα </a:t>
            </a:r>
            <a:r>
              <a:rPr lang="el-GR" dirty="0" smtClean="0"/>
              <a:t>μόνο </a:t>
            </a:r>
            <a:r>
              <a:rPr lang="el-GR" u="sng" dirty="0" smtClean="0"/>
              <a:t>μετά </a:t>
            </a:r>
            <a:r>
              <a:rPr lang="el-GR" u="sng" dirty="0" smtClean="0"/>
              <a:t>από καταβολή τιμήματος (πληρωμή πιστωτών</a:t>
            </a:r>
            <a:r>
              <a:rPr lang="el-GR" u="sng" dirty="0" smtClean="0"/>
              <a:t>) (σε ποιόν χρόνο; Πάλι η ΚΥΑ θα μας πει…)</a:t>
            </a:r>
            <a:endParaRPr lang="el-GR" u="sng" dirty="0" smtClean="0"/>
          </a:p>
          <a:p>
            <a:r>
              <a:rPr lang="el-GR" u="sng" dirty="0" smtClean="0"/>
              <a:t>Κατάρτιση</a:t>
            </a:r>
            <a:r>
              <a:rPr lang="el-GR" dirty="0" smtClean="0"/>
              <a:t> </a:t>
            </a:r>
            <a:r>
              <a:rPr lang="el-GR" u="sng" dirty="0" smtClean="0"/>
              <a:t>μίσθωσης</a:t>
            </a:r>
            <a:r>
              <a:rPr lang="el-GR" dirty="0" smtClean="0"/>
              <a:t> με </a:t>
            </a:r>
            <a:r>
              <a:rPr lang="el-GR" dirty="0" smtClean="0"/>
              <a:t>Φορέα (με ποιους όρους = ΚΥΑ…)</a:t>
            </a:r>
            <a:endParaRPr lang="el-GR" dirty="0" smtClean="0"/>
          </a:p>
          <a:p>
            <a:r>
              <a:rPr lang="el-GR" dirty="0" smtClean="0"/>
              <a:t>Συγκεκριμένης </a:t>
            </a:r>
            <a:r>
              <a:rPr lang="el-GR" u="sng" dirty="0" smtClean="0"/>
              <a:t>12ετούς διάρκειας </a:t>
            </a:r>
            <a:r>
              <a:rPr lang="el-GR" u="sng" dirty="0" smtClean="0"/>
              <a:t>(και αν συμφωνεί εξαρχής ο οφειλέτης σε λιγότερο;;</a:t>
            </a:r>
            <a:endParaRPr lang="el-GR" u="sng" dirty="0" smtClean="0"/>
          </a:p>
          <a:p>
            <a:r>
              <a:rPr lang="el-GR" dirty="0" smtClean="0"/>
              <a:t>Μίσθωμα με υπολογισμό </a:t>
            </a:r>
            <a:r>
              <a:rPr lang="el-GR" u="sng" dirty="0" smtClean="0"/>
              <a:t>κυμαινόμενου επιτοκίου </a:t>
            </a:r>
            <a:r>
              <a:rPr lang="el-GR" dirty="0" smtClean="0"/>
              <a:t>στεγαστικού </a:t>
            </a:r>
            <a:r>
              <a:rPr lang="el-GR" dirty="0" smtClean="0"/>
              <a:t>δανείου (…ΚΥΑ)</a:t>
            </a:r>
            <a:endParaRPr lang="el-GR" dirty="0" smtClean="0"/>
          </a:p>
          <a:p>
            <a:r>
              <a:rPr lang="el-GR" u="sng" dirty="0" smtClean="0"/>
              <a:t>Αμεταβίβαστη</a:t>
            </a:r>
            <a:r>
              <a:rPr lang="el-GR" dirty="0" smtClean="0"/>
              <a:t> η συμβατική θέση και δικαιώματα </a:t>
            </a:r>
            <a:r>
              <a:rPr lang="el-GR" dirty="0" smtClean="0"/>
              <a:t>οφειλέτη – δεν υπάρχει υποκατάσταση οφειλέτη εκτός αν υπάρξει κληρονομική διαδοχή (και του Φορέα;; Μπορεί να υπάρξει υποκατάσταση;; Και αν το προβλέψει η ΚΥΑ υπάρχει εξουσιοδότηση για αυτό;;)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8874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5. Συνέπειες μη τήρησης μισθωτικής σχέσης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sz="2400" dirty="0" err="1" smtClean="0"/>
              <a:t>άρ</a:t>
            </a:r>
            <a:r>
              <a:rPr lang="el-GR" sz="2400" dirty="0"/>
              <a:t>. 221 παρ. </a:t>
            </a:r>
            <a:r>
              <a:rPr lang="el-GR" sz="2400" dirty="0" smtClean="0"/>
              <a:t>1 = </a:t>
            </a:r>
            <a:r>
              <a:rPr lang="el-GR" sz="2400" dirty="0" smtClean="0"/>
              <a:t>αν εντός </a:t>
            </a:r>
            <a:r>
              <a:rPr lang="el-GR" sz="2400" dirty="0" smtClean="0"/>
              <a:t>της 12ετίας </a:t>
            </a:r>
            <a:r>
              <a:rPr lang="el-GR" sz="2400" dirty="0" smtClean="0"/>
              <a:t>υπάρξει </a:t>
            </a:r>
            <a:r>
              <a:rPr lang="el-GR" sz="2400" dirty="0" smtClean="0"/>
              <a:t>υπερημερία-δυστροπία του μισθωτή επί </a:t>
            </a:r>
            <a:r>
              <a:rPr lang="el-GR" sz="2400" dirty="0" smtClean="0"/>
              <a:t>3 μισθωμάτων </a:t>
            </a:r>
            <a:r>
              <a:rPr lang="el-GR" sz="2400" dirty="0" smtClean="0"/>
              <a:t>τότε </a:t>
            </a:r>
          </a:p>
          <a:p>
            <a:pPr lvl="3"/>
            <a:r>
              <a:rPr lang="el-GR" sz="1800" dirty="0" smtClean="0"/>
              <a:t>1</a:t>
            </a:r>
            <a:r>
              <a:rPr lang="el-GR" sz="1800" dirty="0" smtClean="0"/>
              <a:t>) όχληση </a:t>
            </a:r>
            <a:r>
              <a:rPr lang="el-GR" sz="1800" dirty="0" smtClean="0"/>
              <a:t>και προθεσμία </a:t>
            </a:r>
            <a:r>
              <a:rPr lang="el-GR" sz="1800" dirty="0" smtClean="0"/>
              <a:t>ενός μηνός </a:t>
            </a:r>
            <a:endParaRPr lang="el-GR" sz="1800" dirty="0" smtClean="0"/>
          </a:p>
          <a:p>
            <a:pPr lvl="3"/>
            <a:r>
              <a:rPr lang="el-GR" sz="1800" dirty="0" smtClean="0"/>
              <a:t>2</a:t>
            </a:r>
            <a:r>
              <a:rPr lang="el-GR" sz="1800" dirty="0" smtClean="0"/>
              <a:t>) </a:t>
            </a:r>
            <a:r>
              <a:rPr lang="el-GR" sz="1800" dirty="0" smtClean="0"/>
              <a:t>αν παρέλθει </a:t>
            </a:r>
            <a:r>
              <a:rPr lang="el-GR" sz="1800" dirty="0" smtClean="0"/>
              <a:t>χωρίς καταβολή τότε επέρχεται η </a:t>
            </a:r>
            <a:r>
              <a:rPr lang="el-GR" sz="1800" dirty="0" smtClean="0"/>
              <a:t>καταγγελία</a:t>
            </a:r>
            <a:endParaRPr lang="el-GR" sz="1800" dirty="0" smtClean="0"/>
          </a:p>
          <a:p>
            <a:r>
              <a:rPr lang="el-GR" sz="2400" dirty="0" err="1" smtClean="0"/>
              <a:t>άρ</a:t>
            </a:r>
            <a:r>
              <a:rPr lang="el-GR" sz="2400" dirty="0" smtClean="0"/>
              <a:t>. 221 </a:t>
            </a:r>
            <a:r>
              <a:rPr lang="el-GR" sz="2400" dirty="0"/>
              <a:t>παρ. 2 </a:t>
            </a:r>
            <a:r>
              <a:rPr lang="el-GR" sz="2400" dirty="0" smtClean="0"/>
              <a:t>= </a:t>
            </a:r>
            <a:r>
              <a:rPr lang="el-GR" sz="2400" dirty="0" smtClean="0"/>
              <a:t>αν εντός </a:t>
            </a:r>
            <a:r>
              <a:rPr lang="el-GR" sz="2400" dirty="0" smtClean="0"/>
              <a:t>της </a:t>
            </a:r>
            <a:r>
              <a:rPr lang="el-GR" sz="2400" dirty="0"/>
              <a:t>12ετίας </a:t>
            </a:r>
            <a:r>
              <a:rPr lang="el-GR" sz="2400" dirty="0" smtClean="0"/>
              <a:t>δεν επιτευχθεί η </a:t>
            </a:r>
            <a:r>
              <a:rPr lang="el-GR" sz="2400" dirty="0" smtClean="0"/>
              <a:t>απαλλαγή του </a:t>
            </a:r>
            <a:r>
              <a:rPr lang="el-GR" sz="2400" dirty="0" smtClean="0"/>
              <a:t>οφειλέτη ως προς τα χρέη του κατά το άρ</a:t>
            </a:r>
            <a:r>
              <a:rPr lang="el-GR" sz="2400" dirty="0" smtClean="0"/>
              <a:t>. 192 τότε </a:t>
            </a:r>
            <a:r>
              <a:rPr lang="el-GR" sz="2400" dirty="0" smtClean="0"/>
              <a:t>προκύπτει ουσιαστικά ΕΚΠΤΩΣΗ εκ των δικαιωμάτων και της διαδικασίας(ο νομοθέτης λέει καταγγελία, υπονοώντας αυτό) </a:t>
            </a:r>
            <a:endParaRPr lang="el-GR" sz="2400" dirty="0" smtClean="0"/>
          </a:p>
          <a:p>
            <a:r>
              <a:rPr lang="el-GR" sz="2400" dirty="0" smtClean="0"/>
              <a:t>Σε κάθε </a:t>
            </a:r>
            <a:r>
              <a:rPr lang="el-GR" sz="2400" dirty="0" smtClean="0"/>
              <a:t>εκ των </a:t>
            </a:r>
            <a:r>
              <a:rPr lang="el-GR" sz="2400" dirty="0" err="1" smtClean="0"/>
              <a:t>παράπάνω</a:t>
            </a:r>
            <a:r>
              <a:rPr lang="el-GR" sz="2400" dirty="0" smtClean="0"/>
              <a:t> περιπτώσεων υπάρχει απόδοση </a:t>
            </a:r>
            <a:r>
              <a:rPr lang="el-GR" sz="2400" dirty="0" smtClean="0"/>
              <a:t>μισθίου με </a:t>
            </a:r>
            <a:r>
              <a:rPr lang="el-GR" sz="2400" dirty="0"/>
              <a:t>ΑΚ 599επ</a:t>
            </a:r>
            <a:r>
              <a:rPr lang="el-GR" sz="2400" dirty="0" smtClean="0"/>
              <a:t>.</a:t>
            </a:r>
          </a:p>
          <a:p>
            <a:r>
              <a:rPr lang="el-GR" sz="2400" dirty="0" smtClean="0"/>
              <a:t>Σε κάθε </a:t>
            </a:r>
            <a:r>
              <a:rPr lang="el-GR" sz="2400" dirty="0" smtClean="0"/>
              <a:t>εκ των παραπάνω περιπτώσεων προκαλείται απώλεια </a:t>
            </a:r>
            <a:r>
              <a:rPr lang="el-GR" sz="2400" dirty="0" smtClean="0"/>
              <a:t>δικαιώματος </a:t>
            </a:r>
            <a:r>
              <a:rPr lang="el-GR" sz="2400" dirty="0" smtClean="0"/>
              <a:t>επαναγοράς</a:t>
            </a:r>
          </a:p>
          <a:p>
            <a:r>
              <a:rPr lang="el-GR" sz="2400" dirty="0" smtClean="0"/>
              <a:t>Προφανώς ο Φορέας αποκτά το δικαίωμα εκμετάλλευσης όπως κρίνει (άγνωστο: αναζητά αγοραστή ή νέο μισθωτή;)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1982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332656"/>
            <a:ext cx="9601200" cy="1008112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6. Συνέπειες τήρησης μισθωτικής σχέσης </a:t>
            </a:r>
            <a:r>
              <a:rPr lang="el-GR" sz="2800" b="1" dirty="0" err="1" smtClean="0"/>
              <a:t>άρ</a:t>
            </a:r>
            <a:r>
              <a:rPr lang="el-GR" sz="2800" b="1" dirty="0" smtClean="0"/>
              <a:t>. 222</a:t>
            </a:r>
            <a:endParaRPr lang="el-G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414" y="1340768"/>
            <a:ext cx="9601200" cy="4968552"/>
          </a:xfrm>
        </p:spPr>
        <p:txBody>
          <a:bodyPr>
            <a:normAutofit fontScale="92500" lnSpcReduction="10000"/>
          </a:bodyPr>
          <a:lstStyle/>
          <a:p>
            <a:r>
              <a:rPr lang="el-GR" sz="2400" dirty="0" smtClean="0"/>
              <a:t>Αν καταβάλλει το σύνολο των μισθωμάτων</a:t>
            </a:r>
          </a:p>
          <a:p>
            <a:r>
              <a:rPr lang="el-GR" sz="2400" dirty="0" smtClean="0"/>
              <a:t>Τότε ενεργοποιείται το δικαίωμα επαναγοράς (χωρίς ειδικά χαρακτηριστικά το δικαίωμα – πάλι ΚΥΑ…)</a:t>
            </a:r>
            <a:endParaRPr lang="el-GR" sz="2400" dirty="0" smtClean="0"/>
          </a:p>
          <a:p>
            <a:r>
              <a:rPr lang="el-GR" sz="2400" dirty="0" smtClean="0"/>
              <a:t>Έναντι τιμήματος (ποιο άραγε</a:t>
            </a:r>
            <a:r>
              <a:rPr lang="el-GR" sz="2400" dirty="0" smtClean="0"/>
              <a:t>?... ΚΥΑ)</a:t>
            </a:r>
            <a:endParaRPr lang="el-GR" sz="2400" dirty="0" smtClean="0"/>
          </a:p>
          <a:p>
            <a:r>
              <a:rPr lang="el-GR" sz="2400" dirty="0" smtClean="0"/>
              <a:t>Το ασκεί ο οφειλέτης </a:t>
            </a:r>
            <a:r>
              <a:rPr lang="el-GR" sz="2400" dirty="0" smtClean="0"/>
              <a:t>ή </a:t>
            </a:r>
            <a:r>
              <a:rPr lang="el-GR" sz="2400" dirty="0" smtClean="0"/>
              <a:t>οι καθολικοί </a:t>
            </a:r>
            <a:r>
              <a:rPr lang="el-GR" sz="2400" dirty="0" smtClean="0"/>
              <a:t>του </a:t>
            </a:r>
            <a:r>
              <a:rPr lang="el-GR" sz="2400" dirty="0" smtClean="0"/>
              <a:t>διάδοχοι αιτία θανάτου (πώς άραγε? … πάλι ΚΥΑ)</a:t>
            </a:r>
            <a:endParaRPr lang="el-GR" sz="2400" dirty="0" smtClean="0"/>
          </a:p>
          <a:p>
            <a:r>
              <a:rPr lang="el-GR" sz="2400" dirty="0" smtClean="0"/>
              <a:t>Συνέπεια της άσκησης </a:t>
            </a:r>
            <a:r>
              <a:rPr lang="el-GR" sz="2400" dirty="0" smtClean="0"/>
              <a:t>του δικαιώματος είναι η α</a:t>
            </a:r>
            <a:r>
              <a:rPr lang="el-GR" sz="2400" dirty="0" smtClean="0"/>
              <a:t>πόκτηση του </a:t>
            </a:r>
            <a:r>
              <a:rPr lang="el-GR" sz="2400" dirty="0" smtClean="0"/>
              <a:t>της </a:t>
            </a:r>
            <a:r>
              <a:rPr lang="el-GR" sz="2400" u="sng" dirty="0" smtClean="0"/>
              <a:t>κυριότητας </a:t>
            </a:r>
            <a:r>
              <a:rPr lang="el-GR" sz="2400" u="sng" dirty="0" smtClean="0"/>
              <a:t>κύριας κατοικίας </a:t>
            </a:r>
            <a:r>
              <a:rPr lang="el-GR" sz="2400" u="sng" dirty="0" smtClean="0"/>
              <a:t>(εννοεί «δικαιώματος κυριότητας» </a:t>
            </a:r>
            <a:r>
              <a:rPr lang="el-GR" sz="2400" dirty="0" smtClean="0"/>
              <a:t>(</a:t>
            </a:r>
            <a:r>
              <a:rPr lang="el-GR" sz="2400" dirty="0" smtClean="0"/>
              <a:t>και πρώτον: τι γίνεται με νομή, κατοχή και δεύτερον είναι </a:t>
            </a:r>
            <a:r>
              <a:rPr lang="el-GR" sz="2400" b="1" dirty="0" smtClean="0"/>
              <a:t>ΛΑΘΟΣ </a:t>
            </a:r>
            <a:r>
              <a:rPr lang="el-GR" sz="2400" b="1" dirty="0" smtClean="0"/>
              <a:t>ΝΟΜΟΘΕΤΗ</a:t>
            </a:r>
            <a:r>
              <a:rPr lang="el-GR" sz="2400" dirty="0" smtClean="0"/>
              <a:t> αφού μπορεί άλλο δικαίωμα να είχε ο οφειλέτης και να απέκτησε ο ΦΟΡΕΑΣ)</a:t>
            </a:r>
          </a:p>
          <a:p>
            <a:r>
              <a:rPr lang="el-GR" sz="2400" dirty="0" smtClean="0"/>
              <a:t>Υπάρχει και πρόβλεψη για δικαίωμα </a:t>
            </a:r>
            <a:r>
              <a:rPr lang="el-GR" sz="2400" dirty="0" smtClean="0"/>
              <a:t>πρόωρης εξαγοράς με παρ. 2 </a:t>
            </a:r>
            <a:r>
              <a:rPr lang="el-GR" sz="2400" dirty="0" err="1" smtClean="0"/>
              <a:t>αρ</a:t>
            </a:r>
            <a:r>
              <a:rPr lang="el-GR" sz="2400" dirty="0" smtClean="0"/>
              <a:t>. 222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88751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ertical and Horizontal design templat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ertical and horizontal design slides.potx" id="{7E307492-4344-40EC-954C-E30551E95991}" vid="{493C3130-E1FA-416B-8465-D41FAD56C1B7}"/>
    </a:ext>
  </a:extLst>
</a:theme>
</file>

<file path=ppt/theme/theme2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slides</Template>
  <TotalTime>1031</TotalTime>
  <Words>2003</Words>
  <Application>Microsoft Office PowerPoint</Application>
  <PresentationFormat>Προσαρμογή</PresentationFormat>
  <Paragraphs>98</Paragraphs>
  <Slides>12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7" baseType="lpstr">
      <vt:lpstr>굴림</vt:lpstr>
      <vt:lpstr>Arial</vt:lpstr>
      <vt:lpstr>Century Gothic</vt:lpstr>
      <vt:lpstr>Wingdings</vt:lpstr>
      <vt:lpstr>Vertical and Horizontal design template</vt:lpstr>
      <vt:lpstr>Προστασία κύριας κατοικίας και το νέο πλαίσιο πτώχευσης μη εμπόρων   Ιάκωβος Ε. Βενιέρης,  Επίκ. Καθηγητής ΕΚΠΑ</vt:lpstr>
      <vt:lpstr>Α. Νομοθετικός σκοπός εκ του νέου πτωχκ και των διατάξεων αυτού</vt:lpstr>
      <vt:lpstr>Β. Ρυθμιστικό πλαίσιο πτώχευσης</vt:lpstr>
      <vt:lpstr>Διάσωση κύριας κατοικίας = Ρύθμιση ευάλωτων</vt:lpstr>
      <vt:lpstr>3. Αντικειμενικές προϋποθέσεις Διάσωσης Κύριας κατοικίας </vt:lpstr>
      <vt:lpstr>4. Διαδικασία διάσωσης κύριας κατοικίας</vt:lpstr>
      <vt:lpstr>…4. Διαδικασία μετά την υποβολή αίτησης </vt:lpstr>
      <vt:lpstr>5. Συνέπειες μη τήρησης μισθωτικής σχέσης</vt:lpstr>
      <vt:lpstr>6. Συνέπειες τήρησης μισθωτικής σχέσης άρ. 222</vt:lpstr>
      <vt:lpstr>Απορίες ομιλούντος (θα της λύσουν οι ΚΥΑ;;)</vt:lpstr>
      <vt:lpstr>Τινά περί απαλλαγής + διάσωση κύριας κατοικίας</vt:lpstr>
      <vt:lpstr>Ερώτημα: Υπάρχει ακατάσχετο μισθών και συντάξεων με το νέο ΠτωχΚ???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Ειδική διαχείριση των άρθρων 68επ. Ν 4307/2014 - νομικοί προβληματισμοί και ερμηνευτικές προσεγγίσεις  Ιάκωβος Ε. Βενιέρης, Επίκ. Καθηγητής ΕΚΠΑ</dc:title>
  <dc:creator>Iakovos</dc:creator>
  <cp:lastModifiedBy>Iakovos</cp:lastModifiedBy>
  <cp:revision>71</cp:revision>
  <cp:lastPrinted>2018-02-09T14:25:26Z</cp:lastPrinted>
  <dcterms:created xsi:type="dcterms:W3CDTF">2018-02-04T09:02:07Z</dcterms:created>
  <dcterms:modified xsi:type="dcterms:W3CDTF">2020-10-23T10:10:41Z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